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316" r:id="rId3"/>
    <p:sldId id="257" r:id="rId4"/>
    <p:sldId id="258" r:id="rId5"/>
    <p:sldId id="293" r:id="rId6"/>
    <p:sldId id="283" r:id="rId7"/>
    <p:sldId id="308" r:id="rId8"/>
    <p:sldId id="312" r:id="rId9"/>
    <p:sldId id="264" r:id="rId10"/>
    <p:sldId id="299" r:id="rId11"/>
    <p:sldId id="305" r:id="rId12"/>
    <p:sldId id="278" r:id="rId13"/>
    <p:sldId id="300" r:id="rId14"/>
    <p:sldId id="294" r:id="rId15"/>
    <p:sldId id="263" r:id="rId16"/>
    <p:sldId id="313" r:id="rId17"/>
    <p:sldId id="295" r:id="rId18"/>
    <p:sldId id="270" r:id="rId19"/>
    <p:sldId id="296" r:id="rId20"/>
    <p:sldId id="297" r:id="rId21"/>
    <p:sldId id="271" r:id="rId22"/>
    <p:sldId id="276" r:id="rId23"/>
    <p:sldId id="282" r:id="rId24"/>
    <p:sldId id="309" r:id="rId25"/>
    <p:sldId id="310" r:id="rId26"/>
    <p:sldId id="311" r:id="rId27"/>
    <p:sldId id="314" r:id="rId28"/>
    <p:sldId id="298" r:id="rId29"/>
    <p:sldId id="272" r:id="rId30"/>
    <p:sldId id="268" r:id="rId31"/>
    <p:sldId id="280" r:id="rId32"/>
    <p:sldId id="281" r:id="rId33"/>
    <p:sldId id="315" r:id="rId34"/>
    <p:sldId id="287" r:id="rId35"/>
    <p:sldId id="285" r:id="rId36"/>
    <p:sldId id="286" r:id="rId37"/>
    <p:sldId id="301" r:id="rId38"/>
    <p:sldId id="290" r:id="rId39"/>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4285F4"/>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4285F4"/>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4285F4"/>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4285F4"/>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4285F4"/>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4285F4"/>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4285F4"/>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4285F4"/>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4285F4"/>
        </a:solidFill>
        <a:effectLst/>
        <a:uFillTx/>
        <a:latin typeface="+mn-lt"/>
        <a:ea typeface="+mn-ea"/>
        <a:cs typeface="+mn-cs"/>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4285F4"/>
        </a:fontRef>
        <a:srgbClr val="4285F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5E7"/>
          </a:solidFill>
        </a:fill>
      </a:tcStyle>
    </a:wholeTbl>
    <a:band2H>
      <a:tcTxStyle/>
      <a:tcStyle>
        <a:tcBdr/>
        <a:fill>
          <a:solidFill>
            <a:srgbClr val="E6EB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4285F4"/>
        </a:fontRef>
        <a:srgbClr val="4285F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1CDCC"/>
          </a:solidFill>
        </a:fill>
      </a:tcStyle>
    </a:wholeTbl>
    <a:band2H>
      <a:tcTxStyle/>
      <a:tcStyle>
        <a:tcBdr/>
        <a:fill>
          <a:solidFill>
            <a:srgbClr val="F8E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4285F4"/>
        </a:fontRef>
        <a:srgbClr val="4285F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BE5CA"/>
          </a:solidFill>
        </a:fill>
      </a:tcStyle>
    </a:wholeTbl>
    <a:band2H>
      <a:tcTxStyle/>
      <a:tcStyle>
        <a:tcBdr/>
        <a:fill>
          <a:solidFill>
            <a:srgbClr val="FDF2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4285F4"/>
        </a:fontRef>
        <a:srgbClr val="4285F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DFD"/>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4285F4"/>
        </a:fontRef>
        <a:srgbClr val="4285F4"/>
      </a:tcTxStyle>
      <a:tcStyle>
        <a:tcBdr>
          <a:left>
            <a:ln w="12700" cap="flat">
              <a:noFill/>
              <a:miter lim="400000"/>
            </a:ln>
          </a:left>
          <a:right>
            <a:ln w="12700" cap="flat">
              <a:noFill/>
              <a:miter lim="400000"/>
            </a:ln>
          </a:right>
          <a:top>
            <a:ln w="50800" cap="flat">
              <a:solidFill>
                <a:srgbClr val="4285F4"/>
              </a:solidFill>
              <a:prstDash val="solid"/>
              <a:round/>
            </a:ln>
          </a:top>
          <a:bottom>
            <a:ln w="25400" cap="flat">
              <a:solidFill>
                <a:srgbClr val="4285F4"/>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4285F4"/>
              </a:solidFill>
              <a:prstDash val="solid"/>
              <a:round/>
            </a:ln>
          </a:top>
          <a:bottom>
            <a:ln w="25400" cap="flat">
              <a:solidFill>
                <a:srgbClr val="4285F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4285F4"/>
        </a:fontRef>
        <a:srgbClr val="4285F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8FB"/>
          </a:solidFill>
        </a:fill>
      </a:tcStyle>
    </a:wholeTbl>
    <a:band2H>
      <a:tcTxStyle/>
      <a:tcStyle>
        <a:tcBdr/>
        <a:fill>
          <a:solidFill>
            <a:srgbClr val="E8EDF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285F4"/>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285F4"/>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285F4"/>
          </a:solidFill>
        </a:fill>
      </a:tcStyle>
    </a:firstRow>
  </a:tblStyle>
  <a:tblStyle styleId="{2708684C-4D16-4618-839F-0558EEFCDFE6}" styleName="">
    <a:tblBg/>
    <a:wholeTbl>
      <a:tcTxStyle b="off" i="off">
        <a:fontRef idx="minor">
          <a:srgbClr val="4285F4"/>
        </a:fontRef>
        <a:srgbClr val="4285F4"/>
      </a:tcTxStyle>
      <a:tcStyle>
        <a:tcBdr>
          <a:left>
            <a:ln w="12700" cap="flat">
              <a:solidFill>
                <a:srgbClr val="4285F4"/>
              </a:solidFill>
              <a:prstDash val="solid"/>
              <a:round/>
            </a:ln>
          </a:left>
          <a:right>
            <a:ln w="12700" cap="flat">
              <a:solidFill>
                <a:srgbClr val="4285F4"/>
              </a:solidFill>
              <a:prstDash val="solid"/>
              <a:round/>
            </a:ln>
          </a:right>
          <a:top>
            <a:ln w="12700" cap="flat">
              <a:solidFill>
                <a:srgbClr val="4285F4"/>
              </a:solidFill>
              <a:prstDash val="solid"/>
              <a:round/>
            </a:ln>
          </a:top>
          <a:bottom>
            <a:ln w="12700" cap="flat">
              <a:solidFill>
                <a:srgbClr val="4285F4"/>
              </a:solidFill>
              <a:prstDash val="solid"/>
              <a:round/>
            </a:ln>
          </a:bottom>
          <a:insideH>
            <a:ln w="12700" cap="flat">
              <a:solidFill>
                <a:srgbClr val="4285F4"/>
              </a:solidFill>
              <a:prstDash val="solid"/>
              <a:round/>
            </a:ln>
          </a:insideH>
          <a:insideV>
            <a:ln w="12700" cap="flat">
              <a:solidFill>
                <a:srgbClr val="4285F4"/>
              </a:solidFill>
              <a:prstDash val="solid"/>
              <a:round/>
            </a:ln>
          </a:insideV>
        </a:tcBdr>
        <a:fill>
          <a:solidFill>
            <a:srgbClr val="4285F4">
              <a:alpha val="20000"/>
            </a:srgbClr>
          </a:solidFill>
        </a:fill>
      </a:tcStyle>
    </a:wholeTbl>
    <a:band2H>
      <a:tcTxStyle/>
      <a:tcStyle>
        <a:tcBdr/>
        <a:fill>
          <a:solidFill>
            <a:srgbClr val="FFFFFF"/>
          </a:solidFill>
        </a:fill>
      </a:tcStyle>
    </a:band2H>
    <a:firstCol>
      <a:tcTxStyle b="on" i="off">
        <a:fontRef idx="minor">
          <a:srgbClr val="4285F4"/>
        </a:fontRef>
        <a:srgbClr val="4285F4"/>
      </a:tcTxStyle>
      <a:tcStyle>
        <a:tcBdr>
          <a:left>
            <a:ln w="12700" cap="flat">
              <a:solidFill>
                <a:srgbClr val="4285F4"/>
              </a:solidFill>
              <a:prstDash val="solid"/>
              <a:round/>
            </a:ln>
          </a:left>
          <a:right>
            <a:ln w="12700" cap="flat">
              <a:solidFill>
                <a:srgbClr val="4285F4"/>
              </a:solidFill>
              <a:prstDash val="solid"/>
              <a:round/>
            </a:ln>
          </a:right>
          <a:top>
            <a:ln w="12700" cap="flat">
              <a:solidFill>
                <a:srgbClr val="4285F4"/>
              </a:solidFill>
              <a:prstDash val="solid"/>
              <a:round/>
            </a:ln>
          </a:top>
          <a:bottom>
            <a:ln w="12700" cap="flat">
              <a:solidFill>
                <a:srgbClr val="4285F4"/>
              </a:solidFill>
              <a:prstDash val="solid"/>
              <a:round/>
            </a:ln>
          </a:bottom>
          <a:insideH>
            <a:ln w="12700" cap="flat">
              <a:solidFill>
                <a:srgbClr val="4285F4"/>
              </a:solidFill>
              <a:prstDash val="solid"/>
              <a:round/>
            </a:ln>
          </a:insideH>
          <a:insideV>
            <a:ln w="12700" cap="flat">
              <a:solidFill>
                <a:srgbClr val="4285F4"/>
              </a:solidFill>
              <a:prstDash val="solid"/>
              <a:round/>
            </a:ln>
          </a:insideV>
        </a:tcBdr>
        <a:fill>
          <a:solidFill>
            <a:srgbClr val="4285F4">
              <a:alpha val="20000"/>
            </a:srgbClr>
          </a:solidFill>
        </a:fill>
      </a:tcStyle>
    </a:firstCol>
    <a:lastRow>
      <a:tcTxStyle b="on" i="off">
        <a:fontRef idx="minor">
          <a:srgbClr val="4285F4"/>
        </a:fontRef>
        <a:srgbClr val="4285F4"/>
      </a:tcTxStyle>
      <a:tcStyle>
        <a:tcBdr>
          <a:left>
            <a:ln w="12700" cap="flat">
              <a:solidFill>
                <a:srgbClr val="4285F4"/>
              </a:solidFill>
              <a:prstDash val="solid"/>
              <a:round/>
            </a:ln>
          </a:left>
          <a:right>
            <a:ln w="12700" cap="flat">
              <a:solidFill>
                <a:srgbClr val="4285F4"/>
              </a:solidFill>
              <a:prstDash val="solid"/>
              <a:round/>
            </a:ln>
          </a:right>
          <a:top>
            <a:ln w="50800" cap="flat">
              <a:solidFill>
                <a:srgbClr val="4285F4"/>
              </a:solidFill>
              <a:prstDash val="solid"/>
              <a:round/>
            </a:ln>
          </a:top>
          <a:bottom>
            <a:ln w="12700" cap="flat">
              <a:solidFill>
                <a:srgbClr val="4285F4"/>
              </a:solidFill>
              <a:prstDash val="solid"/>
              <a:round/>
            </a:ln>
          </a:bottom>
          <a:insideH>
            <a:ln w="12700" cap="flat">
              <a:solidFill>
                <a:srgbClr val="4285F4"/>
              </a:solidFill>
              <a:prstDash val="solid"/>
              <a:round/>
            </a:ln>
          </a:insideH>
          <a:insideV>
            <a:ln w="12700" cap="flat">
              <a:solidFill>
                <a:srgbClr val="4285F4"/>
              </a:solidFill>
              <a:prstDash val="solid"/>
              <a:round/>
            </a:ln>
          </a:insideV>
        </a:tcBdr>
        <a:fill>
          <a:noFill/>
        </a:fill>
      </a:tcStyle>
    </a:lastRow>
    <a:firstRow>
      <a:tcTxStyle b="on" i="off">
        <a:fontRef idx="minor">
          <a:srgbClr val="4285F4"/>
        </a:fontRef>
        <a:srgbClr val="4285F4"/>
      </a:tcTxStyle>
      <a:tcStyle>
        <a:tcBdr>
          <a:left>
            <a:ln w="12700" cap="flat">
              <a:solidFill>
                <a:srgbClr val="4285F4"/>
              </a:solidFill>
              <a:prstDash val="solid"/>
              <a:round/>
            </a:ln>
          </a:left>
          <a:right>
            <a:ln w="12700" cap="flat">
              <a:solidFill>
                <a:srgbClr val="4285F4"/>
              </a:solidFill>
              <a:prstDash val="solid"/>
              <a:round/>
            </a:ln>
          </a:right>
          <a:top>
            <a:ln w="12700" cap="flat">
              <a:solidFill>
                <a:srgbClr val="4285F4"/>
              </a:solidFill>
              <a:prstDash val="solid"/>
              <a:round/>
            </a:ln>
          </a:top>
          <a:bottom>
            <a:ln w="25400" cap="flat">
              <a:solidFill>
                <a:srgbClr val="4285F4"/>
              </a:solidFill>
              <a:prstDash val="solid"/>
              <a:round/>
            </a:ln>
          </a:bottom>
          <a:insideH>
            <a:ln w="12700" cap="flat">
              <a:solidFill>
                <a:srgbClr val="4285F4"/>
              </a:solidFill>
              <a:prstDash val="solid"/>
              <a:round/>
            </a:ln>
          </a:insideH>
          <a:insideV>
            <a:ln w="12700" cap="flat">
              <a:solidFill>
                <a:srgbClr val="4285F4"/>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44"/>
    <p:restoredTop sz="65535" autoAdjust="0"/>
  </p:normalViewPr>
  <p:slideViewPr>
    <p:cSldViewPr snapToGrid="0" snapToObjects="1">
      <p:cViewPr varScale="1">
        <p:scale>
          <a:sx n="89" d="100"/>
          <a:sy n="89" d="100"/>
        </p:scale>
        <p:origin x="-1760" y="-10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0187C7-C9F5-584A-A38F-C40AD140591E}"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n-US"/>
        </a:p>
      </dgm:t>
    </dgm:pt>
    <dgm:pt modelId="{016908C2-8166-3A48-A853-8CB18F115E3E}">
      <dgm:prSet phldrT="[Text]" custT="1"/>
      <dgm:spPr>
        <a:noFill/>
      </dgm:spPr>
      <dgm:t>
        <a:bodyPr/>
        <a:lstStyle/>
        <a:p>
          <a:r>
            <a:rPr lang="en-US" sz="1600" dirty="0"/>
            <a:t>Applications and Real-Time (ART)</a:t>
          </a:r>
        </a:p>
      </dgm:t>
    </dgm:pt>
    <dgm:pt modelId="{76D1D990-75D8-6D41-A080-617A7C86265A}" type="parTrans" cxnId="{E758F5A0-4570-D342-A18A-F13192C10B02}">
      <dgm:prSet/>
      <dgm:spPr/>
      <dgm:t>
        <a:bodyPr/>
        <a:lstStyle/>
        <a:p>
          <a:endParaRPr lang="en-US"/>
        </a:p>
      </dgm:t>
    </dgm:pt>
    <dgm:pt modelId="{46BA2F27-6884-3148-BF48-82C886FA109C}" type="sibTrans" cxnId="{E758F5A0-4570-D342-A18A-F13192C10B02}">
      <dgm:prSet/>
      <dgm:spPr/>
      <dgm:t>
        <a:bodyPr/>
        <a:lstStyle/>
        <a:p>
          <a:endParaRPr lang="en-US"/>
        </a:p>
      </dgm:t>
    </dgm:pt>
    <dgm:pt modelId="{E3E57026-E8C4-914A-A89C-12C6DD927268}">
      <dgm:prSet phldrT="[Text]" custT="1"/>
      <dgm:spPr>
        <a:noFill/>
      </dgm:spPr>
      <dgm:t>
        <a:bodyPr/>
        <a:lstStyle/>
        <a:p>
          <a:r>
            <a:rPr lang="en-US" sz="1600" dirty="0"/>
            <a:t>Transport (TSV)</a:t>
          </a:r>
        </a:p>
      </dgm:t>
    </dgm:pt>
    <dgm:pt modelId="{B364ED78-C2C4-494E-8193-432056556A99}" type="parTrans" cxnId="{CDA0B09B-F158-454C-B957-439A15B4EC34}">
      <dgm:prSet/>
      <dgm:spPr/>
      <dgm:t>
        <a:bodyPr/>
        <a:lstStyle/>
        <a:p>
          <a:endParaRPr lang="en-US"/>
        </a:p>
      </dgm:t>
    </dgm:pt>
    <dgm:pt modelId="{A86925FD-855C-B84D-BD38-A62D1D6B8B6C}" type="sibTrans" cxnId="{CDA0B09B-F158-454C-B957-439A15B4EC34}">
      <dgm:prSet/>
      <dgm:spPr/>
      <dgm:t>
        <a:bodyPr/>
        <a:lstStyle/>
        <a:p>
          <a:endParaRPr lang="en-US"/>
        </a:p>
      </dgm:t>
    </dgm:pt>
    <dgm:pt modelId="{54E3CAB8-E1D0-974E-A9D6-8A471C9EEBE7}">
      <dgm:prSet phldrT="[Text]" custT="1"/>
      <dgm:spPr>
        <a:noFill/>
      </dgm:spPr>
      <dgm:t>
        <a:bodyPr/>
        <a:lstStyle/>
        <a:p>
          <a:r>
            <a:rPr lang="en-US" sz="1600" dirty="0"/>
            <a:t>Security (SEC)</a:t>
          </a:r>
        </a:p>
      </dgm:t>
    </dgm:pt>
    <dgm:pt modelId="{FCEBC32B-53A0-A545-815E-51B17C40A703}" type="parTrans" cxnId="{5C9BD30D-CC8A-BA4C-987A-6BCFD1012A37}">
      <dgm:prSet/>
      <dgm:spPr/>
      <dgm:t>
        <a:bodyPr/>
        <a:lstStyle/>
        <a:p>
          <a:endParaRPr lang="en-US"/>
        </a:p>
      </dgm:t>
    </dgm:pt>
    <dgm:pt modelId="{8DA75F15-D1D5-F44F-9F5D-F29C7FCB73C8}" type="sibTrans" cxnId="{5C9BD30D-CC8A-BA4C-987A-6BCFD1012A37}">
      <dgm:prSet/>
      <dgm:spPr/>
      <dgm:t>
        <a:bodyPr/>
        <a:lstStyle/>
        <a:p>
          <a:endParaRPr lang="en-US"/>
        </a:p>
      </dgm:t>
    </dgm:pt>
    <dgm:pt modelId="{4F157AAB-436F-7E4F-A90D-40CAAB21EF53}">
      <dgm:prSet phldrT="[Text]" custT="1"/>
      <dgm:spPr>
        <a:noFill/>
      </dgm:spPr>
      <dgm:t>
        <a:bodyPr/>
        <a:lstStyle/>
        <a:p>
          <a:r>
            <a:rPr lang="en-US" sz="1600" dirty="0"/>
            <a:t>General (GEN)</a:t>
          </a:r>
        </a:p>
      </dgm:t>
    </dgm:pt>
    <dgm:pt modelId="{A524CFE0-9E14-EC46-9B69-F3EFB7D7E729}" type="parTrans" cxnId="{C11E483C-EF35-2444-B591-5849818C1130}">
      <dgm:prSet/>
      <dgm:spPr/>
      <dgm:t>
        <a:bodyPr/>
        <a:lstStyle/>
        <a:p>
          <a:endParaRPr lang="en-US"/>
        </a:p>
      </dgm:t>
    </dgm:pt>
    <dgm:pt modelId="{23255052-E373-334F-A310-3C2F8018BF2B}" type="sibTrans" cxnId="{C11E483C-EF35-2444-B591-5849818C1130}">
      <dgm:prSet/>
      <dgm:spPr/>
      <dgm:t>
        <a:bodyPr/>
        <a:lstStyle/>
        <a:p>
          <a:endParaRPr lang="en-US"/>
        </a:p>
      </dgm:t>
    </dgm:pt>
    <dgm:pt modelId="{009AACF3-02CD-9A4A-B79C-9F8AF29479EC}">
      <dgm:prSet phldrT="[Text]" custT="1"/>
      <dgm:spPr/>
      <dgm:t>
        <a:bodyPr/>
        <a:lstStyle/>
        <a:p>
          <a:r>
            <a:rPr lang="en-US" sz="1400" dirty="0"/>
            <a:t>Application protocols and architectures</a:t>
          </a:r>
        </a:p>
      </dgm:t>
    </dgm:pt>
    <dgm:pt modelId="{7E357E69-E336-A44C-A6F5-5E807317DE49}" type="parTrans" cxnId="{9C55496F-37FF-C944-895D-7D076ADB764E}">
      <dgm:prSet/>
      <dgm:spPr/>
      <dgm:t>
        <a:bodyPr/>
        <a:lstStyle/>
        <a:p>
          <a:endParaRPr lang="en-US"/>
        </a:p>
      </dgm:t>
    </dgm:pt>
    <dgm:pt modelId="{31D16133-7DBB-3E4B-8CA2-FB246F99DFB2}" type="sibTrans" cxnId="{9C55496F-37FF-C944-895D-7D076ADB764E}">
      <dgm:prSet/>
      <dgm:spPr/>
      <dgm:t>
        <a:bodyPr/>
        <a:lstStyle/>
        <a:p>
          <a:endParaRPr lang="en-US"/>
        </a:p>
      </dgm:t>
    </dgm:pt>
    <dgm:pt modelId="{77DA7D9F-E44D-7A44-93D0-22E902E12E20}">
      <dgm:prSet phldrT="[Text]" custT="1"/>
      <dgm:spPr/>
      <dgm:t>
        <a:bodyPr/>
        <a:lstStyle/>
        <a:p>
          <a:r>
            <a:rPr lang="en-US" sz="1400" dirty="0"/>
            <a:t>Real-time (communication) and non-real-time</a:t>
          </a:r>
        </a:p>
      </dgm:t>
    </dgm:pt>
    <dgm:pt modelId="{D252CA25-F786-8D48-9505-7C842DD9679C}" type="parTrans" cxnId="{CA72D832-BBD9-4F42-9AF1-75878B0F5AA2}">
      <dgm:prSet/>
      <dgm:spPr/>
      <dgm:t>
        <a:bodyPr/>
        <a:lstStyle/>
        <a:p>
          <a:endParaRPr lang="en-US"/>
        </a:p>
      </dgm:t>
    </dgm:pt>
    <dgm:pt modelId="{DAD030C1-C888-9242-8158-6D1A2DE4B40B}" type="sibTrans" cxnId="{CA72D832-BBD9-4F42-9AF1-75878B0F5AA2}">
      <dgm:prSet/>
      <dgm:spPr/>
      <dgm:t>
        <a:bodyPr/>
        <a:lstStyle/>
        <a:p>
          <a:endParaRPr lang="en-US"/>
        </a:p>
      </dgm:t>
    </dgm:pt>
    <dgm:pt modelId="{A4815651-DA88-354E-8ACD-491D4D2ED655}">
      <dgm:prSet phldrT="[Text]" custT="1"/>
      <dgm:spPr/>
      <dgm:t>
        <a:bodyPr/>
        <a:lstStyle/>
        <a:p>
          <a:r>
            <a:rPr lang="en-US" sz="1400" dirty="0"/>
            <a:t>Network management</a:t>
          </a:r>
        </a:p>
      </dgm:t>
    </dgm:pt>
    <dgm:pt modelId="{B521A7DC-AC9B-2A4E-AF93-2E6A7AEE861A}" type="parTrans" cxnId="{887424FE-5B84-9D44-A1BB-C7C9460A21AF}">
      <dgm:prSet/>
      <dgm:spPr/>
      <dgm:t>
        <a:bodyPr/>
        <a:lstStyle/>
        <a:p>
          <a:endParaRPr lang="en-US"/>
        </a:p>
      </dgm:t>
    </dgm:pt>
    <dgm:pt modelId="{7104FACE-BFE9-834D-9F0D-DEC8B69CD77A}" type="sibTrans" cxnId="{887424FE-5B84-9D44-A1BB-C7C9460A21AF}">
      <dgm:prSet/>
      <dgm:spPr/>
      <dgm:t>
        <a:bodyPr/>
        <a:lstStyle/>
        <a:p>
          <a:endParaRPr lang="en-US"/>
        </a:p>
      </dgm:t>
    </dgm:pt>
    <dgm:pt modelId="{417FA17D-9359-0B47-A272-FF0B91B75122}">
      <dgm:prSet phldrT="[Text]" custT="1"/>
      <dgm:spPr/>
      <dgm:t>
        <a:bodyPr/>
        <a:lstStyle/>
        <a:p>
          <a:r>
            <a:rPr lang="en-US" sz="1400" dirty="0"/>
            <a:t>Operations: IPv6, DNS, security, routing</a:t>
          </a:r>
        </a:p>
      </dgm:t>
    </dgm:pt>
    <dgm:pt modelId="{646F23E6-F369-9747-BF50-A3F4CEFD4C85}" type="parTrans" cxnId="{5C872FE9-2635-9348-9D66-B6C6983A81EC}">
      <dgm:prSet/>
      <dgm:spPr/>
      <dgm:t>
        <a:bodyPr/>
        <a:lstStyle/>
        <a:p>
          <a:endParaRPr lang="en-US"/>
        </a:p>
      </dgm:t>
    </dgm:pt>
    <dgm:pt modelId="{A17213A9-2BDC-DA41-9C61-81DA42315237}" type="sibTrans" cxnId="{5C872FE9-2635-9348-9D66-B6C6983A81EC}">
      <dgm:prSet/>
      <dgm:spPr/>
      <dgm:t>
        <a:bodyPr/>
        <a:lstStyle/>
        <a:p>
          <a:endParaRPr lang="en-US"/>
        </a:p>
      </dgm:t>
    </dgm:pt>
    <dgm:pt modelId="{CDAF2703-2223-DA40-BD7D-620A811D9080}">
      <dgm:prSet phldrT="[Text]" custT="1"/>
      <dgm:spPr/>
      <dgm:t>
        <a:bodyPr/>
        <a:lstStyle/>
        <a:p>
          <a:r>
            <a:rPr lang="en-US" sz="1400" dirty="0"/>
            <a:t>Security protocols and mechanisms, including cryptography</a:t>
          </a:r>
        </a:p>
      </dgm:t>
    </dgm:pt>
    <dgm:pt modelId="{BEDA2A4C-DC49-8742-86C2-F8D08151F0FE}" type="parTrans" cxnId="{A6B34123-C5EA-8747-9CED-841708A8033E}">
      <dgm:prSet/>
      <dgm:spPr/>
      <dgm:t>
        <a:bodyPr/>
        <a:lstStyle/>
        <a:p>
          <a:endParaRPr lang="en-US"/>
        </a:p>
      </dgm:t>
    </dgm:pt>
    <dgm:pt modelId="{D18C65F7-B60E-9240-8F76-313DA667E2D4}" type="sibTrans" cxnId="{A6B34123-C5EA-8747-9CED-841708A8033E}">
      <dgm:prSet/>
      <dgm:spPr/>
      <dgm:t>
        <a:bodyPr/>
        <a:lstStyle/>
        <a:p>
          <a:endParaRPr lang="en-US"/>
        </a:p>
      </dgm:t>
    </dgm:pt>
    <dgm:pt modelId="{18A4DD1F-A885-984D-BCE4-85CAAB1223F3}">
      <dgm:prSet phldrT="[Text]" custT="1"/>
      <dgm:spPr/>
      <dgm:t>
        <a:bodyPr/>
        <a:lstStyle/>
        <a:p>
          <a:r>
            <a:rPr lang="en-US" sz="1400" dirty="0"/>
            <a:t>Activities focused on supporting and updating IETF processes</a:t>
          </a:r>
        </a:p>
      </dgm:t>
    </dgm:pt>
    <dgm:pt modelId="{4C9CA446-B48B-294B-B393-B3999A4D08D5}" type="parTrans" cxnId="{A7100CD9-E7FC-0A4D-BBF7-A0A50828FA38}">
      <dgm:prSet/>
      <dgm:spPr/>
      <dgm:t>
        <a:bodyPr/>
        <a:lstStyle/>
        <a:p>
          <a:endParaRPr lang="en-US"/>
        </a:p>
      </dgm:t>
    </dgm:pt>
    <dgm:pt modelId="{80669DAE-E5B1-ED40-BAB7-19978F0F6F17}" type="sibTrans" cxnId="{A7100CD9-E7FC-0A4D-BBF7-A0A50828FA38}">
      <dgm:prSet/>
      <dgm:spPr/>
      <dgm:t>
        <a:bodyPr/>
        <a:lstStyle/>
        <a:p>
          <a:endParaRPr lang="en-US"/>
        </a:p>
      </dgm:t>
    </dgm:pt>
    <dgm:pt modelId="{29A3E678-4202-464F-A9DC-7C5305BFA01C}">
      <dgm:prSet phldrT="[Text]" custT="1"/>
      <dgm:spPr/>
      <dgm:t>
        <a:bodyPr/>
        <a:lstStyle/>
        <a:p>
          <a:r>
            <a:rPr lang="en-US" sz="1400" dirty="0"/>
            <a:t>Routing and signaling protocols</a:t>
          </a:r>
        </a:p>
      </dgm:t>
    </dgm:pt>
    <dgm:pt modelId="{D63870D2-5625-954C-A28B-4DF1ECEB0BB1}" type="parTrans" cxnId="{80D57942-9ABF-F14A-85A8-B6CAE26FC0D2}">
      <dgm:prSet/>
      <dgm:spPr/>
      <dgm:t>
        <a:bodyPr/>
        <a:lstStyle/>
        <a:p>
          <a:endParaRPr lang="en-US"/>
        </a:p>
      </dgm:t>
    </dgm:pt>
    <dgm:pt modelId="{E13D0080-E9B2-5643-9AA1-9561CFFE1C4D}" type="sibTrans" cxnId="{80D57942-9ABF-F14A-85A8-B6CAE26FC0D2}">
      <dgm:prSet/>
      <dgm:spPr/>
      <dgm:t>
        <a:bodyPr/>
        <a:lstStyle/>
        <a:p>
          <a:endParaRPr lang="en-US"/>
        </a:p>
      </dgm:t>
    </dgm:pt>
    <dgm:pt modelId="{5C1035FE-4A3A-AB40-AFC1-EDD9CF11B097}">
      <dgm:prSet phldrT="[Text]" custT="1"/>
      <dgm:spPr>
        <a:noFill/>
      </dgm:spPr>
      <dgm:t>
        <a:bodyPr/>
        <a:lstStyle/>
        <a:p>
          <a:r>
            <a:rPr lang="en-US" sz="1600" dirty="0"/>
            <a:t>Internet (INT)</a:t>
          </a:r>
        </a:p>
      </dgm:t>
    </dgm:pt>
    <dgm:pt modelId="{F9D5188B-F60D-C344-BE72-A08AC0F7C740}" type="parTrans" cxnId="{C98E2640-99E5-1643-BABA-A36E9A260052}">
      <dgm:prSet/>
      <dgm:spPr/>
      <dgm:t>
        <a:bodyPr/>
        <a:lstStyle/>
        <a:p>
          <a:endParaRPr lang="en-US"/>
        </a:p>
      </dgm:t>
    </dgm:pt>
    <dgm:pt modelId="{5693426E-B7A2-3D45-A45C-B300F20D4219}" type="sibTrans" cxnId="{C98E2640-99E5-1643-BABA-A36E9A260052}">
      <dgm:prSet/>
      <dgm:spPr/>
      <dgm:t>
        <a:bodyPr/>
        <a:lstStyle/>
        <a:p>
          <a:endParaRPr lang="en-US"/>
        </a:p>
      </dgm:t>
    </dgm:pt>
    <dgm:pt modelId="{634D290D-EC7B-C54F-BADB-276F18EBBFDA}">
      <dgm:prSet phldrT="[Text]" custT="1"/>
      <dgm:spPr>
        <a:noFill/>
      </dgm:spPr>
      <dgm:t>
        <a:bodyPr/>
        <a:lstStyle/>
        <a:p>
          <a:r>
            <a:rPr lang="en-US" sz="1600" dirty="0"/>
            <a:t>Operations and Management (OPS)</a:t>
          </a:r>
        </a:p>
      </dgm:t>
    </dgm:pt>
    <dgm:pt modelId="{552FE3A5-F962-9B41-8BEA-537312333351}" type="parTrans" cxnId="{82C7D830-3FCE-1242-897F-E116C16B01ED}">
      <dgm:prSet/>
      <dgm:spPr/>
      <dgm:t>
        <a:bodyPr/>
        <a:lstStyle/>
        <a:p>
          <a:endParaRPr lang="en-US"/>
        </a:p>
      </dgm:t>
    </dgm:pt>
    <dgm:pt modelId="{437ED4FE-7CC3-444D-BE31-0DDD8622B8C5}" type="sibTrans" cxnId="{82C7D830-3FCE-1242-897F-E116C16B01ED}">
      <dgm:prSet/>
      <dgm:spPr/>
      <dgm:t>
        <a:bodyPr/>
        <a:lstStyle/>
        <a:p>
          <a:endParaRPr lang="en-US"/>
        </a:p>
      </dgm:t>
    </dgm:pt>
    <dgm:pt modelId="{E5C8D040-8A29-6E4D-945A-A7FD00D7B81C}">
      <dgm:prSet phldrT="[Text]" custT="1"/>
      <dgm:spPr/>
      <dgm:t>
        <a:bodyPr/>
        <a:lstStyle/>
        <a:p>
          <a:r>
            <a:rPr lang="en-US" sz="1400" dirty="0"/>
            <a:t>IPv4/IPv6, DNS, DHCP, VPNs, mobility</a:t>
          </a:r>
        </a:p>
      </dgm:t>
    </dgm:pt>
    <dgm:pt modelId="{45C42D3F-C591-2548-8475-B1BDB13A83C2}" type="parTrans" cxnId="{82BF7609-C184-264D-A168-C24B8F499B86}">
      <dgm:prSet/>
      <dgm:spPr/>
      <dgm:t>
        <a:bodyPr/>
        <a:lstStyle/>
        <a:p>
          <a:endParaRPr lang="en-US"/>
        </a:p>
      </dgm:t>
    </dgm:pt>
    <dgm:pt modelId="{8899E6DC-4211-D14A-A7B4-43FCD8AE54EC}" type="sibTrans" cxnId="{82BF7609-C184-264D-A168-C24B8F499B86}">
      <dgm:prSet/>
      <dgm:spPr/>
      <dgm:t>
        <a:bodyPr/>
        <a:lstStyle/>
        <a:p>
          <a:endParaRPr lang="en-US"/>
        </a:p>
      </dgm:t>
    </dgm:pt>
    <dgm:pt modelId="{637D4F01-52B8-AE45-A523-A8C8A6AA1B77}">
      <dgm:prSet phldrT="[Text]" custT="1"/>
      <dgm:spPr/>
      <dgm:t>
        <a:bodyPr/>
        <a:lstStyle/>
        <a:p>
          <a:r>
            <a:rPr lang="en-US" sz="1400" dirty="0"/>
            <a:t>Mechanisms related to data transport on the Internet</a:t>
          </a:r>
        </a:p>
      </dgm:t>
    </dgm:pt>
    <dgm:pt modelId="{F3B5B488-F117-8240-A2E2-1EC7CFC3B5E9}" type="parTrans" cxnId="{5DD56126-B632-D849-9556-5A4AD2E605A0}">
      <dgm:prSet/>
      <dgm:spPr/>
      <dgm:t>
        <a:bodyPr/>
        <a:lstStyle/>
        <a:p>
          <a:endParaRPr lang="en-US"/>
        </a:p>
      </dgm:t>
    </dgm:pt>
    <dgm:pt modelId="{1305892B-377E-384C-B342-251A77E01979}" type="sibTrans" cxnId="{5DD56126-B632-D849-9556-5A4AD2E605A0}">
      <dgm:prSet/>
      <dgm:spPr/>
      <dgm:t>
        <a:bodyPr/>
        <a:lstStyle/>
        <a:p>
          <a:endParaRPr lang="en-US"/>
        </a:p>
      </dgm:t>
    </dgm:pt>
    <dgm:pt modelId="{4458DC97-E899-7D47-89C1-F67653403DDE}">
      <dgm:prSet phldrT="[Text]" custT="1"/>
      <dgm:spPr/>
      <dgm:t>
        <a:bodyPr/>
        <a:lstStyle/>
        <a:p>
          <a:r>
            <a:rPr lang="en-US" sz="1400" dirty="0"/>
            <a:t>Includes congestion control</a:t>
          </a:r>
        </a:p>
      </dgm:t>
    </dgm:pt>
    <dgm:pt modelId="{215F4A2D-2E42-6A4B-B835-E731934A67D6}" type="parTrans" cxnId="{B2D7BD11-8497-7144-9B7C-55FF1DCFD906}">
      <dgm:prSet/>
      <dgm:spPr/>
      <dgm:t>
        <a:bodyPr/>
        <a:lstStyle/>
        <a:p>
          <a:endParaRPr lang="en-US"/>
        </a:p>
      </dgm:t>
    </dgm:pt>
    <dgm:pt modelId="{7765B06A-DD80-0747-9154-9BC7C1669510}" type="sibTrans" cxnId="{B2D7BD11-8497-7144-9B7C-55FF1DCFD906}">
      <dgm:prSet/>
      <dgm:spPr/>
      <dgm:t>
        <a:bodyPr/>
        <a:lstStyle/>
        <a:p>
          <a:endParaRPr lang="en-US"/>
        </a:p>
      </dgm:t>
    </dgm:pt>
    <dgm:pt modelId="{BC5FAF99-81B1-6744-AE5C-120FB150A8A7}">
      <dgm:prSet phldrT="[Text]" custT="1"/>
      <dgm:spPr>
        <a:noFill/>
      </dgm:spPr>
      <dgm:t>
        <a:bodyPr/>
        <a:lstStyle/>
        <a:p>
          <a:r>
            <a:rPr lang="en-US" sz="1600" dirty="0"/>
            <a:t>Routing (RTG)</a:t>
          </a:r>
        </a:p>
      </dgm:t>
    </dgm:pt>
    <dgm:pt modelId="{406BBC96-B615-0C4E-9F83-3FDD67048A45}" type="parTrans" cxnId="{85CC5DF0-F6F4-8F4C-8C75-9E1899358121}">
      <dgm:prSet/>
      <dgm:spPr/>
      <dgm:t>
        <a:bodyPr/>
        <a:lstStyle/>
        <a:p>
          <a:endParaRPr lang="en-US"/>
        </a:p>
      </dgm:t>
    </dgm:pt>
    <dgm:pt modelId="{32E47ADF-CD06-884D-BDAE-2D55B83CED86}" type="sibTrans" cxnId="{85CC5DF0-F6F4-8F4C-8C75-9E1899358121}">
      <dgm:prSet/>
      <dgm:spPr/>
      <dgm:t>
        <a:bodyPr/>
        <a:lstStyle/>
        <a:p>
          <a:endParaRPr lang="en-US"/>
        </a:p>
      </dgm:t>
    </dgm:pt>
    <dgm:pt modelId="{578ADBF5-003F-FB42-8AC6-7F604B78ECD3}" type="pres">
      <dgm:prSet presAssocID="{160187C7-C9F5-584A-A38F-C40AD140591E}" presName="Name0" presStyleCnt="0">
        <dgm:presLayoutVars>
          <dgm:dir/>
          <dgm:animLvl val="lvl"/>
          <dgm:resizeHandles val="exact"/>
        </dgm:presLayoutVars>
      </dgm:prSet>
      <dgm:spPr/>
      <dgm:t>
        <a:bodyPr/>
        <a:lstStyle/>
        <a:p>
          <a:endParaRPr lang="en-US"/>
        </a:p>
      </dgm:t>
    </dgm:pt>
    <dgm:pt modelId="{758BF27C-267D-A54B-8CC5-EF156B97122A}" type="pres">
      <dgm:prSet presAssocID="{016908C2-8166-3A48-A853-8CB18F115E3E}" presName="linNode" presStyleCnt="0"/>
      <dgm:spPr/>
    </dgm:pt>
    <dgm:pt modelId="{65E923BC-4BEA-224D-8800-418E0BCC4421}" type="pres">
      <dgm:prSet presAssocID="{016908C2-8166-3A48-A853-8CB18F115E3E}" presName="parentText" presStyleLbl="node1" presStyleIdx="0" presStyleCnt="7">
        <dgm:presLayoutVars>
          <dgm:chMax val="1"/>
          <dgm:bulletEnabled val="1"/>
        </dgm:presLayoutVars>
      </dgm:prSet>
      <dgm:spPr/>
      <dgm:t>
        <a:bodyPr/>
        <a:lstStyle/>
        <a:p>
          <a:endParaRPr lang="en-US"/>
        </a:p>
      </dgm:t>
    </dgm:pt>
    <dgm:pt modelId="{37134FE0-69E4-744D-964F-656CEEDF0770}" type="pres">
      <dgm:prSet presAssocID="{016908C2-8166-3A48-A853-8CB18F115E3E}" presName="descendantText" presStyleLbl="alignAccFollowNode1" presStyleIdx="0" presStyleCnt="7">
        <dgm:presLayoutVars>
          <dgm:bulletEnabled val="1"/>
        </dgm:presLayoutVars>
      </dgm:prSet>
      <dgm:spPr/>
      <dgm:t>
        <a:bodyPr/>
        <a:lstStyle/>
        <a:p>
          <a:endParaRPr lang="en-US"/>
        </a:p>
      </dgm:t>
    </dgm:pt>
    <dgm:pt modelId="{72C1C3DC-C042-ED46-8CE2-4722ACD71D6A}" type="pres">
      <dgm:prSet presAssocID="{46BA2F27-6884-3148-BF48-82C886FA109C}" presName="sp" presStyleCnt="0"/>
      <dgm:spPr/>
    </dgm:pt>
    <dgm:pt modelId="{09D281D5-FEC8-9648-8764-8D7541B55F13}" type="pres">
      <dgm:prSet presAssocID="{E3E57026-E8C4-914A-A89C-12C6DD927268}" presName="linNode" presStyleCnt="0"/>
      <dgm:spPr/>
    </dgm:pt>
    <dgm:pt modelId="{8088F5C2-2220-AF43-91DD-4A6CBCE313A3}" type="pres">
      <dgm:prSet presAssocID="{E3E57026-E8C4-914A-A89C-12C6DD927268}" presName="parentText" presStyleLbl="node1" presStyleIdx="1" presStyleCnt="7">
        <dgm:presLayoutVars>
          <dgm:chMax val="1"/>
          <dgm:bulletEnabled val="1"/>
        </dgm:presLayoutVars>
      </dgm:prSet>
      <dgm:spPr/>
      <dgm:t>
        <a:bodyPr/>
        <a:lstStyle/>
        <a:p>
          <a:endParaRPr lang="en-US"/>
        </a:p>
      </dgm:t>
    </dgm:pt>
    <dgm:pt modelId="{77FD0474-2487-F545-B50E-930BE35FDDEC}" type="pres">
      <dgm:prSet presAssocID="{E3E57026-E8C4-914A-A89C-12C6DD927268}" presName="descendantText" presStyleLbl="alignAccFollowNode1" presStyleIdx="1" presStyleCnt="7">
        <dgm:presLayoutVars>
          <dgm:bulletEnabled val="1"/>
        </dgm:presLayoutVars>
      </dgm:prSet>
      <dgm:spPr/>
      <dgm:t>
        <a:bodyPr/>
        <a:lstStyle/>
        <a:p>
          <a:endParaRPr lang="en-US"/>
        </a:p>
      </dgm:t>
    </dgm:pt>
    <dgm:pt modelId="{CFA5A251-CE35-544E-A03B-3107479F660F}" type="pres">
      <dgm:prSet presAssocID="{A86925FD-855C-B84D-BD38-A62D1D6B8B6C}" presName="sp" presStyleCnt="0"/>
      <dgm:spPr/>
    </dgm:pt>
    <dgm:pt modelId="{83A9CCBB-C950-1341-91B2-70EBEFF02E18}" type="pres">
      <dgm:prSet presAssocID="{BC5FAF99-81B1-6744-AE5C-120FB150A8A7}" presName="linNode" presStyleCnt="0"/>
      <dgm:spPr/>
    </dgm:pt>
    <dgm:pt modelId="{DD55824C-11F4-DE49-9020-056B36EAECEA}" type="pres">
      <dgm:prSet presAssocID="{BC5FAF99-81B1-6744-AE5C-120FB150A8A7}" presName="parentText" presStyleLbl="node1" presStyleIdx="2" presStyleCnt="7">
        <dgm:presLayoutVars>
          <dgm:chMax val="1"/>
          <dgm:bulletEnabled val="1"/>
        </dgm:presLayoutVars>
      </dgm:prSet>
      <dgm:spPr/>
      <dgm:t>
        <a:bodyPr/>
        <a:lstStyle/>
        <a:p>
          <a:endParaRPr lang="en-US"/>
        </a:p>
      </dgm:t>
    </dgm:pt>
    <dgm:pt modelId="{195ECF94-CA90-D44A-B809-CC55E6F044D6}" type="pres">
      <dgm:prSet presAssocID="{BC5FAF99-81B1-6744-AE5C-120FB150A8A7}" presName="descendantText" presStyleLbl="alignAccFollowNode1" presStyleIdx="2" presStyleCnt="7">
        <dgm:presLayoutVars>
          <dgm:bulletEnabled val="1"/>
        </dgm:presLayoutVars>
      </dgm:prSet>
      <dgm:spPr/>
      <dgm:t>
        <a:bodyPr/>
        <a:lstStyle/>
        <a:p>
          <a:endParaRPr lang="en-US"/>
        </a:p>
      </dgm:t>
    </dgm:pt>
    <dgm:pt modelId="{04B8F006-87AF-9B48-A0BC-115670D32359}" type="pres">
      <dgm:prSet presAssocID="{32E47ADF-CD06-884D-BDAE-2D55B83CED86}" presName="sp" presStyleCnt="0"/>
      <dgm:spPr/>
    </dgm:pt>
    <dgm:pt modelId="{87024E0A-B0BB-2F4D-A260-D71CA53092F9}" type="pres">
      <dgm:prSet presAssocID="{5C1035FE-4A3A-AB40-AFC1-EDD9CF11B097}" presName="linNode" presStyleCnt="0"/>
      <dgm:spPr/>
    </dgm:pt>
    <dgm:pt modelId="{77230214-E4BD-074B-BCA9-CC6A8528FD9D}" type="pres">
      <dgm:prSet presAssocID="{5C1035FE-4A3A-AB40-AFC1-EDD9CF11B097}" presName="parentText" presStyleLbl="node1" presStyleIdx="3" presStyleCnt="7">
        <dgm:presLayoutVars>
          <dgm:chMax val="1"/>
          <dgm:bulletEnabled val="1"/>
        </dgm:presLayoutVars>
      </dgm:prSet>
      <dgm:spPr/>
      <dgm:t>
        <a:bodyPr/>
        <a:lstStyle/>
        <a:p>
          <a:endParaRPr lang="en-US"/>
        </a:p>
      </dgm:t>
    </dgm:pt>
    <dgm:pt modelId="{2983BCC8-AB7F-9943-AA82-D3F8F079560F}" type="pres">
      <dgm:prSet presAssocID="{5C1035FE-4A3A-AB40-AFC1-EDD9CF11B097}" presName="descendantText" presStyleLbl="alignAccFollowNode1" presStyleIdx="3" presStyleCnt="7">
        <dgm:presLayoutVars>
          <dgm:bulletEnabled val="1"/>
        </dgm:presLayoutVars>
      </dgm:prSet>
      <dgm:spPr/>
      <dgm:t>
        <a:bodyPr/>
        <a:lstStyle/>
        <a:p>
          <a:endParaRPr lang="en-US"/>
        </a:p>
      </dgm:t>
    </dgm:pt>
    <dgm:pt modelId="{6CF51DCD-B95F-8549-9995-0B840268E751}" type="pres">
      <dgm:prSet presAssocID="{5693426E-B7A2-3D45-A45C-B300F20D4219}" presName="sp" presStyleCnt="0"/>
      <dgm:spPr/>
    </dgm:pt>
    <dgm:pt modelId="{E637C699-D28F-8D42-AD6E-11FBE47815DC}" type="pres">
      <dgm:prSet presAssocID="{634D290D-EC7B-C54F-BADB-276F18EBBFDA}" presName="linNode" presStyleCnt="0"/>
      <dgm:spPr/>
    </dgm:pt>
    <dgm:pt modelId="{50E318AD-2D09-3943-91CD-188849A419A7}" type="pres">
      <dgm:prSet presAssocID="{634D290D-EC7B-C54F-BADB-276F18EBBFDA}" presName="parentText" presStyleLbl="node1" presStyleIdx="4" presStyleCnt="7">
        <dgm:presLayoutVars>
          <dgm:chMax val="1"/>
          <dgm:bulletEnabled val="1"/>
        </dgm:presLayoutVars>
      </dgm:prSet>
      <dgm:spPr/>
      <dgm:t>
        <a:bodyPr/>
        <a:lstStyle/>
        <a:p>
          <a:endParaRPr lang="en-US"/>
        </a:p>
      </dgm:t>
    </dgm:pt>
    <dgm:pt modelId="{B55CDF35-7B7B-5C45-A3FE-2DA11DF1DBFF}" type="pres">
      <dgm:prSet presAssocID="{634D290D-EC7B-C54F-BADB-276F18EBBFDA}" presName="descendantText" presStyleLbl="alignAccFollowNode1" presStyleIdx="4" presStyleCnt="7">
        <dgm:presLayoutVars>
          <dgm:bulletEnabled val="1"/>
        </dgm:presLayoutVars>
      </dgm:prSet>
      <dgm:spPr/>
      <dgm:t>
        <a:bodyPr/>
        <a:lstStyle/>
        <a:p>
          <a:endParaRPr lang="en-US"/>
        </a:p>
      </dgm:t>
    </dgm:pt>
    <dgm:pt modelId="{3074133A-27AF-454B-A408-D68A33481524}" type="pres">
      <dgm:prSet presAssocID="{437ED4FE-7CC3-444D-BE31-0DDD8622B8C5}" presName="sp" presStyleCnt="0"/>
      <dgm:spPr/>
    </dgm:pt>
    <dgm:pt modelId="{7F8AB10D-6866-BC46-B6CD-7BEB35ECFB75}" type="pres">
      <dgm:prSet presAssocID="{54E3CAB8-E1D0-974E-A9D6-8A471C9EEBE7}" presName="linNode" presStyleCnt="0"/>
      <dgm:spPr/>
    </dgm:pt>
    <dgm:pt modelId="{B35E4F75-95BF-3240-B5C5-4CBBFEBDC36D}" type="pres">
      <dgm:prSet presAssocID="{54E3CAB8-E1D0-974E-A9D6-8A471C9EEBE7}" presName="parentText" presStyleLbl="node1" presStyleIdx="5" presStyleCnt="7">
        <dgm:presLayoutVars>
          <dgm:chMax val="1"/>
          <dgm:bulletEnabled val="1"/>
        </dgm:presLayoutVars>
      </dgm:prSet>
      <dgm:spPr/>
      <dgm:t>
        <a:bodyPr/>
        <a:lstStyle/>
        <a:p>
          <a:endParaRPr lang="en-US"/>
        </a:p>
      </dgm:t>
    </dgm:pt>
    <dgm:pt modelId="{3184623A-1037-CE43-B0EF-C703D081BD79}" type="pres">
      <dgm:prSet presAssocID="{54E3CAB8-E1D0-974E-A9D6-8A471C9EEBE7}" presName="descendantText" presStyleLbl="alignAccFollowNode1" presStyleIdx="5" presStyleCnt="7">
        <dgm:presLayoutVars>
          <dgm:bulletEnabled val="1"/>
        </dgm:presLayoutVars>
      </dgm:prSet>
      <dgm:spPr/>
      <dgm:t>
        <a:bodyPr/>
        <a:lstStyle/>
        <a:p>
          <a:endParaRPr lang="en-US"/>
        </a:p>
      </dgm:t>
    </dgm:pt>
    <dgm:pt modelId="{50D2C702-ED93-1843-AB89-32CD95ECA746}" type="pres">
      <dgm:prSet presAssocID="{8DA75F15-D1D5-F44F-9F5D-F29C7FCB73C8}" presName="sp" presStyleCnt="0"/>
      <dgm:spPr/>
    </dgm:pt>
    <dgm:pt modelId="{2967236C-22F6-E848-89B2-ACFCD4CB9CD3}" type="pres">
      <dgm:prSet presAssocID="{4F157AAB-436F-7E4F-A90D-40CAAB21EF53}" presName="linNode" presStyleCnt="0"/>
      <dgm:spPr/>
    </dgm:pt>
    <dgm:pt modelId="{BCB408B2-BADA-3C48-B887-627CDBAB5766}" type="pres">
      <dgm:prSet presAssocID="{4F157AAB-436F-7E4F-A90D-40CAAB21EF53}" presName="parentText" presStyleLbl="node1" presStyleIdx="6" presStyleCnt="7">
        <dgm:presLayoutVars>
          <dgm:chMax val="1"/>
          <dgm:bulletEnabled val="1"/>
        </dgm:presLayoutVars>
      </dgm:prSet>
      <dgm:spPr/>
      <dgm:t>
        <a:bodyPr/>
        <a:lstStyle/>
        <a:p>
          <a:endParaRPr lang="en-US"/>
        </a:p>
      </dgm:t>
    </dgm:pt>
    <dgm:pt modelId="{72CD8586-CA62-1047-AD09-A809C2DC9467}" type="pres">
      <dgm:prSet presAssocID="{4F157AAB-436F-7E4F-A90D-40CAAB21EF53}" presName="descendantText" presStyleLbl="alignAccFollowNode1" presStyleIdx="6" presStyleCnt="7">
        <dgm:presLayoutVars>
          <dgm:bulletEnabled val="1"/>
        </dgm:presLayoutVars>
      </dgm:prSet>
      <dgm:spPr/>
      <dgm:t>
        <a:bodyPr/>
        <a:lstStyle/>
        <a:p>
          <a:endParaRPr lang="en-US"/>
        </a:p>
      </dgm:t>
    </dgm:pt>
  </dgm:ptLst>
  <dgm:cxnLst>
    <dgm:cxn modelId="{CDA0B09B-F158-454C-B957-439A15B4EC34}" srcId="{160187C7-C9F5-584A-A38F-C40AD140591E}" destId="{E3E57026-E8C4-914A-A89C-12C6DD927268}" srcOrd="1" destOrd="0" parTransId="{B364ED78-C2C4-494E-8193-432056556A99}" sibTransId="{A86925FD-855C-B84D-BD38-A62D1D6B8B6C}"/>
    <dgm:cxn modelId="{A6B34123-C5EA-8747-9CED-841708A8033E}" srcId="{54E3CAB8-E1D0-974E-A9D6-8A471C9EEBE7}" destId="{CDAF2703-2223-DA40-BD7D-620A811D9080}" srcOrd="0" destOrd="0" parTransId="{BEDA2A4C-DC49-8742-86C2-F8D08151F0FE}" sibTransId="{D18C65F7-B60E-9240-8F76-313DA667E2D4}"/>
    <dgm:cxn modelId="{3B2CFD35-3F89-394F-9B65-C84F4FDC6561}" type="presOf" srcId="{E3E57026-E8C4-914A-A89C-12C6DD927268}" destId="{8088F5C2-2220-AF43-91DD-4A6CBCE313A3}" srcOrd="0" destOrd="0" presId="urn:microsoft.com/office/officeart/2005/8/layout/vList5"/>
    <dgm:cxn modelId="{F73A9D7B-5326-6B41-8D85-2475DF2454AD}" type="presOf" srcId="{BC5FAF99-81B1-6744-AE5C-120FB150A8A7}" destId="{DD55824C-11F4-DE49-9020-056B36EAECEA}" srcOrd="0" destOrd="0" presId="urn:microsoft.com/office/officeart/2005/8/layout/vList5"/>
    <dgm:cxn modelId="{E758F5A0-4570-D342-A18A-F13192C10B02}" srcId="{160187C7-C9F5-584A-A38F-C40AD140591E}" destId="{016908C2-8166-3A48-A853-8CB18F115E3E}" srcOrd="0" destOrd="0" parTransId="{76D1D990-75D8-6D41-A080-617A7C86265A}" sibTransId="{46BA2F27-6884-3148-BF48-82C886FA109C}"/>
    <dgm:cxn modelId="{82C7D830-3FCE-1242-897F-E116C16B01ED}" srcId="{160187C7-C9F5-584A-A38F-C40AD140591E}" destId="{634D290D-EC7B-C54F-BADB-276F18EBBFDA}" srcOrd="4" destOrd="0" parTransId="{552FE3A5-F962-9B41-8BEA-537312333351}" sibTransId="{437ED4FE-7CC3-444D-BE31-0DDD8622B8C5}"/>
    <dgm:cxn modelId="{59F89C20-2A56-F644-8ACE-E73FF3BADC65}" type="presOf" srcId="{A4815651-DA88-354E-8ACD-491D4D2ED655}" destId="{B55CDF35-7B7B-5C45-A3FE-2DA11DF1DBFF}" srcOrd="0" destOrd="0" presId="urn:microsoft.com/office/officeart/2005/8/layout/vList5"/>
    <dgm:cxn modelId="{C98E2640-99E5-1643-BABA-A36E9A260052}" srcId="{160187C7-C9F5-584A-A38F-C40AD140591E}" destId="{5C1035FE-4A3A-AB40-AFC1-EDD9CF11B097}" srcOrd="3" destOrd="0" parTransId="{F9D5188B-F60D-C344-BE72-A08AC0F7C740}" sibTransId="{5693426E-B7A2-3D45-A45C-B300F20D4219}"/>
    <dgm:cxn modelId="{1C79E712-D3C5-F646-9156-6362F145707E}" type="presOf" srcId="{637D4F01-52B8-AE45-A523-A8C8A6AA1B77}" destId="{77FD0474-2487-F545-B50E-930BE35FDDEC}" srcOrd="0" destOrd="0" presId="urn:microsoft.com/office/officeart/2005/8/layout/vList5"/>
    <dgm:cxn modelId="{44629749-0E46-094A-945D-8AAA0F2E049D}" type="presOf" srcId="{5C1035FE-4A3A-AB40-AFC1-EDD9CF11B097}" destId="{77230214-E4BD-074B-BCA9-CC6A8528FD9D}" srcOrd="0" destOrd="0" presId="urn:microsoft.com/office/officeart/2005/8/layout/vList5"/>
    <dgm:cxn modelId="{B2D7BD11-8497-7144-9B7C-55FF1DCFD906}" srcId="{E3E57026-E8C4-914A-A89C-12C6DD927268}" destId="{4458DC97-E899-7D47-89C1-F67653403DDE}" srcOrd="1" destOrd="0" parTransId="{215F4A2D-2E42-6A4B-B835-E731934A67D6}" sibTransId="{7765B06A-DD80-0747-9154-9BC7C1669510}"/>
    <dgm:cxn modelId="{E06DEBEA-2D3B-9744-A359-801BB966716D}" type="presOf" srcId="{417FA17D-9359-0B47-A272-FF0B91B75122}" destId="{B55CDF35-7B7B-5C45-A3FE-2DA11DF1DBFF}" srcOrd="0" destOrd="1" presId="urn:microsoft.com/office/officeart/2005/8/layout/vList5"/>
    <dgm:cxn modelId="{9050FD48-29AA-044D-831B-6632A67BF9CD}" type="presOf" srcId="{77DA7D9F-E44D-7A44-93D0-22E902E12E20}" destId="{37134FE0-69E4-744D-964F-656CEEDF0770}" srcOrd="0" destOrd="1" presId="urn:microsoft.com/office/officeart/2005/8/layout/vList5"/>
    <dgm:cxn modelId="{5DD56126-B632-D849-9556-5A4AD2E605A0}" srcId="{E3E57026-E8C4-914A-A89C-12C6DD927268}" destId="{637D4F01-52B8-AE45-A523-A8C8A6AA1B77}" srcOrd="0" destOrd="0" parTransId="{F3B5B488-F117-8240-A2E2-1EC7CFC3B5E9}" sibTransId="{1305892B-377E-384C-B342-251A77E01979}"/>
    <dgm:cxn modelId="{D6C81C97-B6B1-534F-9C71-6BBFE9FFBEBE}" type="presOf" srcId="{160187C7-C9F5-584A-A38F-C40AD140591E}" destId="{578ADBF5-003F-FB42-8AC6-7F604B78ECD3}" srcOrd="0" destOrd="0" presId="urn:microsoft.com/office/officeart/2005/8/layout/vList5"/>
    <dgm:cxn modelId="{25279A56-0E8D-B447-A0F4-0497327F8D8C}" type="presOf" srcId="{4F157AAB-436F-7E4F-A90D-40CAAB21EF53}" destId="{BCB408B2-BADA-3C48-B887-627CDBAB5766}" srcOrd="0" destOrd="0" presId="urn:microsoft.com/office/officeart/2005/8/layout/vList5"/>
    <dgm:cxn modelId="{CA72D832-BBD9-4F42-9AF1-75878B0F5AA2}" srcId="{016908C2-8166-3A48-A853-8CB18F115E3E}" destId="{77DA7D9F-E44D-7A44-93D0-22E902E12E20}" srcOrd="1" destOrd="0" parTransId="{D252CA25-F786-8D48-9505-7C842DD9679C}" sibTransId="{DAD030C1-C888-9242-8158-6D1A2DE4B40B}"/>
    <dgm:cxn modelId="{887424FE-5B84-9D44-A1BB-C7C9460A21AF}" srcId="{634D290D-EC7B-C54F-BADB-276F18EBBFDA}" destId="{A4815651-DA88-354E-8ACD-491D4D2ED655}" srcOrd="0" destOrd="0" parTransId="{B521A7DC-AC9B-2A4E-AF93-2E6A7AEE861A}" sibTransId="{7104FACE-BFE9-834D-9F0D-DEC8B69CD77A}"/>
    <dgm:cxn modelId="{C11E483C-EF35-2444-B591-5849818C1130}" srcId="{160187C7-C9F5-584A-A38F-C40AD140591E}" destId="{4F157AAB-436F-7E4F-A90D-40CAAB21EF53}" srcOrd="6" destOrd="0" parTransId="{A524CFE0-9E14-EC46-9B69-F3EFB7D7E729}" sibTransId="{23255052-E373-334F-A310-3C2F8018BF2B}"/>
    <dgm:cxn modelId="{82821C35-E0A8-E549-A350-F81BE937AC99}" type="presOf" srcId="{4458DC97-E899-7D47-89C1-F67653403DDE}" destId="{77FD0474-2487-F545-B50E-930BE35FDDEC}" srcOrd="0" destOrd="1" presId="urn:microsoft.com/office/officeart/2005/8/layout/vList5"/>
    <dgm:cxn modelId="{A7100CD9-E7FC-0A4D-BBF7-A0A50828FA38}" srcId="{4F157AAB-436F-7E4F-A90D-40CAAB21EF53}" destId="{18A4DD1F-A885-984D-BCE4-85CAAB1223F3}" srcOrd="0" destOrd="0" parTransId="{4C9CA446-B48B-294B-B393-B3999A4D08D5}" sibTransId="{80669DAE-E5B1-ED40-BAB7-19978F0F6F17}"/>
    <dgm:cxn modelId="{BCF36875-D03A-F642-8AA9-092F504F4B91}" type="presOf" srcId="{634D290D-EC7B-C54F-BADB-276F18EBBFDA}" destId="{50E318AD-2D09-3943-91CD-188849A419A7}" srcOrd="0" destOrd="0" presId="urn:microsoft.com/office/officeart/2005/8/layout/vList5"/>
    <dgm:cxn modelId="{653447CD-31B3-F743-92CB-2EE714197C82}" type="presOf" srcId="{016908C2-8166-3A48-A853-8CB18F115E3E}" destId="{65E923BC-4BEA-224D-8800-418E0BCC4421}" srcOrd="0" destOrd="0" presId="urn:microsoft.com/office/officeart/2005/8/layout/vList5"/>
    <dgm:cxn modelId="{5C872FE9-2635-9348-9D66-B6C6983A81EC}" srcId="{634D290D-EC7B-C54F-BADB-276F18EBBFDA}" destId="{417FA17D-9359-0B47-A272-FF0B91B75122}" srcOrd="1" destOrd="0" parTransId="{646F23E6-F369-9747-BF50-A3F4CEFD4C85}" sibTransId="{A17213A9-2BDC-DA41-9C61-81DA42315237}"/>
    <dgm:cxn modelId="{D9FF1659-AE44-4847-A7F0-B1F3D8CAA965}" type="presOf" srcId="{54E3CAB8-E1D0-974E-A9D6-8A471C9EEBE7}" destId="{B35E4F75-95BF-3240-B5C5-4CBBFEBDC36D}" srcOrd="0" destOrd="0" presId="urn:microsoft.com/office/officeart/2005/8/layout/vList5"/>
    <dgm:cxn modelId="{A6A34FEC-E6B0-6445-A301-8F5814304BC7}" type="presOf" srcId="{009AACF3-02CD-9A4A-B79C-9F8AF29479EC}" destId="{37134FE0-69E4-744D-964F-656CEEDF0770}" srcOrd="0" destOrd="0" presId="urn:microsoft.com/office/officeart/2005/8/layout/vList5"/>
    <dgm:cxn modelId="{5C9BD30D-CC8A-BA4C-987A-6BCFD1012A37}" srcId="{160187C7-C9F5-584A-A38F-C40AD140591E}" destId="{54E3CAB8-E1D0-974E-A9D6-8A471C9EEBE7}" srcOrd="5" destOrd="0" parTransId="{FCEBC32B-53A0-A545-815E-51B17C40A703}" sibTransId="{8DA75F15-D1D5-F44F-9F5D-F29C7FCB73C8}"/>
    <dgm:cxn modelId="{9044AB2E-5C2F-6844-9B08-980D78396ACA}" type="presOf" srcId="{E5C8D040-8A29-6E4D-945A-A7FD00D7B81C}" destId="{2983BCC8-AB7F-9943-AA82-D3F8F079560F}" srcOrd="0" destOrd="0" presId="urn:microsoft.com/office/officeart/2005/8/layout/vList5"/>
    <dgm:cxn modelId="{6BD4B38A-EE51-A24B-AA28-6ADC4BE6DB6D}" type="presOf" srcId="{CDAF2703-2223-DA40-BD7D-620A811D9080}" destId="{3184623A-1037-CE43-B0EF-C703D081BD79}" srcOrd="0" destOrd="0" presId="urn:microsoft.com/office/officeart/2005/8/layout/vList5"/>
    <dgm:cxn modelId="{0A2ECF5A-9876-3F42-90CC-D30A457B722D}" type="presOf" srcId="{18A4DD1F-A885-984D-BCE4-85CAAB1223F3}" destId="{72CD8586-CA62-1047-AD09-A809C2DC9467}" srcOrd="0" destOrd="0" presId="urn:microsoft.com/office/officeart/2005/8/layout/vList5"/>
    <dgm:cxn modelId="{80D57942-9ABF-F14A-85A8-B6CAE26FC0D2}" srcId="{BC5FAF99-81B1-6744-AE5C-120FB150A8A7}" destId="{29A3E678-4202-464F-A9DC-7C5305BFA01C}" srcOrd="0" destOrd="0" parTransId="{D63870D2-5625-954C-A28B-4DF1ECEB0BB1}" sibTransId="{E13D0080-E9B2-5643-9AA1-9561CFFE1C4D}"/>
    <dgm:cxn modelId="{9C55496F-37FF-C944-895D-7D076ADB764E}" srcId="{016908C2-8166-3A48-A853-8CB18F115E3E}" destId="{009AACF3-02CD-9A4A-B79C-9F8AF29479EC}" srcOrd="0" destOrd="0" parTransId="{7E357E69-E336-A44C-A6F5-5E807317DE49}" sibTransId="{31D16133-7DBB-3E4B-8CA2-FB246F99DFB2}"/>
    <dgm:cxn modelId="{82BF7609-C184-264D-A168-C24B8F499B86}" srcId="{5C1035FE-4A3A-AB40-AFC1-EDD9CF11B097}" destId="{E5C8D040-8A29-6E4D-945A-A7FD00D7B81C}" srcOrd="0" destOrd="0" parTransId="{45C42D3F-C591-2548-8475-B1BDB13A83C2}" sibTransId="{8899E6DC-4211-D14A-A7B4-43FCD8AE54EC}"/>
    <dgm:cxn modelId="{841AF7F3-F183-4441-A0AB-4DC72B82C085}" type="presOf" srcId="{29A3E678-4202-464F-A9DC-7C5305BFA01C}" destId="{195ECF94-CA90-D44A-B809-CC55E6F044D6}" srcOrd="0" destOrd="0" presId="urn:microsoft.com/office/officeart/2005/8/layout/vList5"/>
    <dgm:cxn modelId="{85CC5DF0-F6F4-8F4C-8C75-9E1899358121}" srcId="{160187C7-C9F5-584A-A38F-C40AD140591E}" destId="{BC5FAF99-81B1-6744-AE5C-120FB150A8A7}" srcOrd="2" destOrd="0" parTransId="{406BBC96-B615-0C4E-9F83-3FDD67048A45}" sibTransId="{32E47ADF-CD06-884D-BDAE-2D55B83CED86}"/>
    <dgm:cxn modelId="{B1FF01DA-BB2D-2C42-B1AE-7B63E0E55D27}" type="presParOf" srcId="{578ADBF5-003F-FB42-8AC6-7F604B78ECD3}" destId="{758BF27C-267D-A54B-8CC5-EF156B97122A}" srcOrd="0" destOrd="0" presId="urn:microsoft.com/office/officeart/2005/8/layout/vList5"/>
    <dgm:cxn modelId="{B42FF2C8-0AB2-8846-B8AC-25D25602FC8B}" type="presParOf" srcId="{758BF27C-267D-A54B-8CC5-EF156B97122A}" destId="{65E923BC-4BEA-224D-8800-418E0BCC4421}" srcOrd="0" destOrd="0" presId="urn:microsoft.com/office/officeart/2005/8/layout/vList5"/>
    <dgm:cxn modelId="{0DB8583F-59D9-5848-BB39-8911741C644F}" type="presParOf" srcId="{758BF27C-267D-A54B-8CC5-EF156B97122A}" destId="{37134FE0-69E4-744D-964F-656CEEDF0770}" srcOrd="1" destOrd="0" presId="urn:microsoft.com/office/officeart/2005/8/layout/vList5"/>
    <dgm:cxn modelId="{20A2C01C-2925-9740-997F-82F8AD2F3E1A}" type="presParOf" srcId="{578ADBF5-003F-FB42-8AC6-7F604B78ECD3}" destId="{72C1C3DC-C042-ED46-8CE2-4722ACD71D6A}" srcOrd="1" destOrd="0" presId="urn:microsoft.com/office/officeart/2005/8/layout/vList5"/>
    <dgm:cxn modelId="{C228F2F8-D32A-984B-BCCC-4F3CA9592AF9}" type="presParOf" srcId="{578ADBF5-003F-FB42-8AC6-7F604B78ECD3}" destId="{09D281D5-FEC8-9648-8764-8D7541B55F13}" srcOrd="2" destOrd="0" presId="urn:microsoft.com/office/officeart/2005/8/layout/vList5"/>
    <dgm:cxn modelId="{FE39C458-7352-4D44-8E89-B341AB885611}" type="presParOf" srcId="{09D281D5-FEC8-9648-8764-8D7541B55F13}" destId="{8088F5C2-2220-AF43-91DD-4A6CBCE313A3}" srcOrd="0" destOrd="0" presId="urn:microsoft.com/office/officeart/2005/8/layout/vList5"/>
    <dgm:cxn modelId="{E787366B-E0DE-2045-8C1F-7D6C48A2092A}" type="presParOf" srcId="{09D281D5-FEC8-9648-8764-8D7541B55F13}" destId="{77FD0474-2487-F545-B50E-930BE35FDDEC}" srcOrd="1" destOrd="0" presId="urn:microsoft.com/office/officeart/2005/8/layout/vList5"/>
    <dgm:cxn modelId="{4B6982E2-4761-0048-BC65-A713CAD02BD7}" type="presParOf" srcId="{578ADBF5-003F-FB42-8AC6-7F604B78ECD3}" destId="{CFA5A251-CE35-544E-A03B-3107479F660F}" srcOrd="3" destOrd="0" presId="urn:microsoft.com/office/officeart/2005/8/layout/vList5"/>
    <dgm:cxn modelId="{479C122F-868E-8649-A498-B65C926F9177}" type="presParOf" srcId="{578ADBF5-003F-FB42-8AC6-7F604B78ECD3}" destId="{83A9CCBB-C950-1341-91B2-70EBEFF02E18}" srcOrd="4" destOrd="0" presId="urn:microsoft.com/office/officeart/2005/8/layout/vList5"/>
    <dgm:cxn modelId="{6C02BAFC-2C06-0B4A-8790-B26A5C9868CD}" type="presParOf" srcId="{83A9CCBB-C950-1341-91B2-70EBEFF02E18}" destId="{DD55824C-11F4-DE49-9020-056B36EAECEA}" srcOrd="0" destOrd="0" presId="urn:microsoft.com/office/officeart/2005/8/layout/vList5"/>
    <dgm:cxn modelId="{542DD4B7-A885-E346-8A5D-947E27B1D123}" type="presParOf" srcId="{83A9CCBB-C950-1341-91B2-70EBEFF02E18}" destId="{195ECF94-CA90-D44A-B809-CC55E6F044D6}" srcOrd="1" destOrd="0" presId="urn:microsoft.com/office/officeart/2005/8/layout/vList5"/>
    <dgm:cxn modelId="{D456A8C9-0EBF-1F48-BE6F-85AA5BE8FA8A}" type="presParOf" srcId="{578ADBF5-003F-FB42-8AC6-7F604B78ECD3}" destId="{04B8F006-87AF-9B48-A0BC-115670D32359}" srcOrd="5" destOrd="0" presId="urn:microsoft.com/office/officeart/2005/8/layout/vList5"/>
    <dgm:cxn modelId="{8FC636D8-E185-CB4A-8C07-9872DB633E20}" type="presParOf" srcId="{578ADBF5-003F-FB42-8AC6-7F604B78ECD3}" destId="{87024E0A-B0BB-2F4D-A260-D71CA53092F9}" srcOrd="6" destOrd="0" presId="urn:microsoft.com/office/officeart/2005/8/layout/vList5"/>
    <dgm:cxn modelId="{E3A1A56F-4E38-3B4E-AF3E-105A696EAEA8}" type="presParOf" srcId="{87024E0A-B0BB-2F4D-A260-D71CA53092F9}" destId="{77230214-E4BD-074B-BCA9-CC6A8528FD9D}" srcOrd="0" destOrd="0" presId="urn:microsoft.com/office/officeart/2005/8/layout/vList5"/>
    <dgm:cxn modelId="{BB448307-A8F1-E348-8B13-BD03DD4F2CF9}" type="presParOf" srcId="{87024E0A-B0BB-2F4D-A260-D71CA53092F9}" destId="{2983BCC8-AB7F-9943-AA82-D3F8F079560F}" srcOrd="1" destOrd="0" presId="urn:microsoft.com/office/officeart/2005/8/layout/vList5"/>
    <dgm:cxn modelId="{73B7250F-5400-1340-814F-393B6611C1BD}" type="presParOf" srcId="{578ADBF5-003F-FB42-8AC6-7F604B78ECD3}" destId="{6CF51DCD-B95F-8549-9995-0B840268E751}" srcOrd="7" destOrd="0" presId="urn:microsoft.com/office/officeart/2005/8/layout/vList5"/>
    <dgm:cxn modelId="{DEA136F4-82C6-6F4C-84E1-2CA3B1016416}" type="presParOf" srcId="{578ADBF5-003F-FB42-8AC6-7F604B78ECD3}" destId="{E637C699-D28F-8D42-AD6E-11FBE47815DC}" srcOrd="8" destOrd="0" presId="urn:microsoft.com/office/officeart/2005/8/layout/vList5"/>
    <dgm:cxn modelId="{A70C28B2-8C85-0D45-81D0-E804D30902CF}" type="presParOf" srcId="{E637C699-D28F-8D42-AD6E-11FBE47815DC}" destId="{50E318AD-2D09-3943-91CD-188849A419A7}" srcOrd="0" destOrd="0" presId="urn:microsoft.com/office/officeart/2005/8/layout/vList5"/>
    <dgm:cxn modelId="{DFA12112-7A39-AE49-ACD4-2928BFBF5567}" type="presParOf" srcId="{E637C699-D28F-8D42-AD6E-11FBE47815DC}" destId="{B55CDF35-7B7B-5C45-A3FE-2DA11DF1DBFF}" srcOrd="1" destOrd="0" presId="urn:microsoft.com/office/officeart/2005/8/layout/vList5"/>
    <dgm:cxn modelId="{FE02B5B3-0718-A146-A4C8-E8E7C53D682A}" type="presParOf" srcId="{578ADBF5-003F-FB42-8AC6-7F604B78ECD3}" destId="{3074133A-27AF-454B-A408-D68A33481524}" srcOrd="9" destOrd="0" presId="urn:microsoft.com/office/officeart/2005/8/layout/vList5"/>
    <dgm:cxn modelId="{5F096045-1D3D-2940-9E61-5A21CB6B77A6}" type="presParOf" srcId="{578ADBF5-003F-FB42-8AC6-7F604B78ECD3}" destId="{7F8AB10D-6866-BC46-B6CD-7BEB35ECFB75}" srcOrd="10" destOrd="0" presId="urn:microsoft.com/office/officeart/2005/8/layout/vList5"/>
    <dgm:cxn modelId="{6C73842C-C85D-9044-83F6-72EFF00B11A8}" type="presParOf" srcId="{7F8AB10D-6866-BC46-B6CD-7BEB35ECFB75}" destId="{B35E4F75-95BF-3240-B5C5-4CBBFEBDC36D}" srcOrd="0" destOrd="0" presId="urn:microsoft.com/office/officeart/2005/8/layout/vList5"/>
    <dgm:cxn modelId="{F84F6B5B-362C-2140-8328-39CCE653B663}" type="presParOf" srcId="{7F8AB10D-6866-BC46-B6CD-7BEB35ECFB75}" destId="{3184623A-1037-CE43-B0EF-C703D081BD79}" srcOrd="1" destOrd="0" presId="urn:microsoft.com/office/officeart/2005/8/layout/vList5"/>
    <dgm:cxn modelId="{38111540-27FC-DE4C-9957-D4BEB53BD32C}" type="presParOf" srcId="{578ADBF5-003F-FB42-8AC6-7F604B78ECD3}" destId="{50D2C702-ED93-1843-AB89-32CD95ECA746}" srcOrd="11" destOrd="0" presId="urn:microsoft.com/office/officeart/2005/8/layout/vList5"/>
    <dgm:cxn modelId="{BBAD7E59-4D1F-E142-9268-BAAFDE6B9110}" type="presParOf" srcId="{578ADBF5-003F-FB42-8AC6-7F604B78ECD3}" destId="{2967236C-22F6-E848-89B2-ACFCD4CB9CD3}" srcOrd="12" destOrd="0" presId="urn:microsoft.com/office/officeart/2005/8/layout/vList5"/>
    <dgm:cxn modelId="{FF3D4833-70BB-DE4B-A8C7-0AF75C4D1A61}" type="presParOf" srcId="{2967236C-22F6-E848-89B2-ACFCD4CB9CD3}" destId="{BCB408B2-BADA-3C48-B887-627CDBAB5766}" srcOrd="0" destOrd="0" presId="urn:microsoft.com/office/officeart/2005/8/layout/vList5"/>
    <dgm:cxn modelId="{B7514875-E7D6-D043-BC67-3C81CEC8394C}" type="presParOf" srcId="{2967236C-22F6-E848-89B2-ACFCD4CB9CD3}" destId="{72CD8586-CA62-1047-AD09-A809C2DC946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34FE0-69E4-744D-964F-656CEEDF0770}">
      <dsp:nvSpPr>
        <dsp:cNvPr id="0" name=""/>
        <dsp:cNvSpPr/>
      </dsp:nvSpPr>
      <dsp:spPr>
        <a:xfrm rot="5400000">
          <a:off x="4908071" y="-2155698"/>
          <a:ext cx="394335" cy="480493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Application protocols and architectures</a:t>
          </a:r>
        </a:p>
        <a:p>
          <a:pPr marL="114300" lvl="1" indent="-114300" algn="l" defTabSz="622300">
            <a:lnSpc>
              <a:spcPct val="90000"/>
            </a:lnSpc>
            <a:spcBef>
              <a:spcPct val="0"/>
            </a:spcBef>
            <a:spcAft>
              <a:spcPct val="15000"/>
            </a:spcAft>
            <a:buChar char="••"/>
          </a:pPr>
          <a:r>
            <a:rPr lang="en-US" sz="1400" kern="1200" dirty="0"/>
            <a:t>Real-time (communication) and non-real-time</a:t>
          </a:r>
        </a:p>
      </dsp:txBody>
      <dsp:txXfrm rot="-5400000">
        <a:off x="2702773" y="68850"/>
        <a:ext cx="4785681" cy="355835"/>
      </dsp:txXfrm>
    </dsp:sp>
    <dsp:sp modelId="{65E923BC-4BEA-224D-8800-418E0BCC4421}">
      <dsp:nvSpPr>
        <dsp:cNvPr id="0" name=""/>
        <dsp:cNvSpPr/>
      </dsp:nvSpPr>
      <dsp:spPr>
        <a:xfrm>
          <a:off x="0" y="307"/>
          <a:ext cx="2702773" cy="492918"/>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t>Applications and Real-Time (ART)</a:t>
          </a:r>
        </a:p>
      </dsp:txBody>
      <dsp:txXfrm>
        <a:off x="24062" y="24369"/>
        <a:ext cx="2654649" cy="444794"/>
      </dsp:txXfrm>
    </dsp:sp>
    <dsp:sp modelId="{77FD0474-2487-F545-B50E-930BE35FDDEC}">
      <dsp:nvSpPr>
        <dsp:cNvPr id="0" name=""/>
        <dsp:cNvSpPr/>
      </dsp:nvSpPr>
      <dsp:spPr>
        <a:xfrm rot="5400000">
          <a:off x="4908071" y="-1638133"/>
          <a:ext cx="394335" cy="480493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Mechanisms related to data transport on the Internet</a:t>
          </a:r>
        </a:p>
        <a:p>
          <a:pPr marL="114300" lvl="1" indent="-114300" algn="l" defTabSz="622300">
            <a:lnSpc>
              <a:spcPct val="90000"/>
            </a:lnSpc>
            <a:spcBef>
              <a:spcPct val="0"/>
            </a:spcBef>
            <a:spcAft>
              <a:spcPct val="15000"/>
            </a:spcAft>
            <a:buChar char="••"/>
          </a:pPr>
          <a:r>
            <a:rPr lang="en-US" sz="1400" kern="1200" dirty="0"/>
            <a:t>Includes congestion control</a:t>
          </a:r>
        </a:p>
      </dsp:txBody>
      <dsp:txXfrm rot="-5400000">
        <a:off x="2702773" y="586415"/>
        <a:ext cx="4785681" cy="355835"/>
      </dsp:txXfrm>
    </dsp:sp>
    <dsp:sp modelId="{8088F5C2-2220-AF43-91DD-4A6CBCE313A3}">
      <dsp:nvSpPr>
        <dsp:cNvPr id="0" name=""/>
        <dsp:cNvSpPr/>
      </dsp:nvSpPr>
      <dsp:spPr>
        <a:xfrm>
          <a:off x="0" y="517872"/>
          <a:ext cx="2702773" cy="492918"/>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t>Transport (TSV)</a:t>
          </a:r>
        </a:p>
      </dsp:txBody>
      <dsp:txXfrm>
        <a:off x="24062" y="541934"/>
        <a:ext cx="2654649" cy="444794"/>
      </dsp:txXfrm>
    </dsp:sp>
    <dsp:sp modelId="{195ECF94-CA90-D44A-B809-CC55E6F044D6}">
      <dsp:nvSpPr>
        <dsp:cNvPr id="0" name=""/>
        <dsp:cNvSpPr/>
      </dsp:nvSpPr>
      <dsp:spPr>
        <a:xfrm rot="5400000">
          <a:off x="4908071" y="-1120568"/>
          <a:ext cx="394335" cy="480493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Routing and signaling protocols</a:t>
          </a:r>
        </a:p>
      </dsp:txBody>
      <dsp:txXfrm rot="-5400000">
        <a:off x="2702773" y="1103980"/>
        <a:ext cx="4785681" cy="355835"/>
      </dsp:txXfrm>
    </dsp:sp>
    <dsp:sp modelId="{DD55824C-11F4-DE49-9020-056B36EAECEA}">
      <dsp:nvSpPr>
        <dsp:cNvPr id="0" name=""/>
        <dsp:cNvSpPr/>
      </dsp:nvSpPr>
      <dsp:spPr>
        <a:xfrm>
          <a:off x="0" y="1035437"/>
          <a:ext cx="2702773" cy="492918"/>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t>Routing (RTG)</a:t>
          </a:r>
        </a:p>
      </dsp:txBody>
      <dsp:txXfrm>
        <a:off x="24062" y="1059499"/>
        <a:ext cx="2654649" cy="444794"/>
      </dsp:txXfrm>
    </dsp:sp>
    <dsp:sp modelId="{2983BCC8-AB7F-9943-AA82-D3F8F079560F}">
      <dsp:nvSpPr>
        <dsp:cNvPr id="0" name=""/>
        <dsp:cNvSpPr/>
      </dsp:nvSpPr>
      <dsp:spPr>
        <a:xfrm rot="5400000">
          <a:off x="4908071" y="-603004"/>
          <a:ext cx="394335" cy="480493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IPv4/IPv6, DNS, DHCP, VPNs, mobility</a:t>
          </a:r>
        </a:p>
      </dsp:txBody>
      <dsp:txXfrm rot="-5400000">
        <a:off x="2702773" y="1621544"/>
        <a:ext cx="4785681" cy="355835"/>
      </dsp:txXfrm>
    </dsp:sp>
    <dsp:sp modelId="{77230214-E4BD-074B-BCA9-CC6A8528FD9D}">
      <dsp:nvSpPr>
        <dsp:cNvPr id="0" name=""/>
        <dsp:cNvSpPr/>
      </dsp:nvSpPr>
      <dsp:spPr>
        <a:xfrm>
          <a:off x="0" y="1553002"/>
          <a:ext cx="2702773" cy="492918"/>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t>Internet (INT)</a:t>
          </a:r>
        </a:p>
      </dsp:txBody>
      <dsp:txXfrm>
        <a:off x="24062" y="1577064"/>
        <a:ext cx="2654649" cy="444794"/>
      </dsp:txXfrm>
    </dsp:sp>
    <dsp:sp modelId="{B55CDF35-7B7B-5C45-A3FE-2DA11DF1DBFF}">
      <dsp:nvSpPr>
        <dsp:cNvPr id="0" name=""/>
        <dsp:cNvSpPr/>
      </dsp:nvSpPr>
      <dsp:spPr>
        <a:xfrm rot="5400000">
          <a:off x="4908071" y="-85439"/>
          <a:ext cx="394335" cy="480493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Network management</a:t>
          </a:r>
        </a:p>
        <a:p>
          <a:pPr marL="114300" lvl="1" indent="-114300" algn="l" defTabSz="622300">
            <a:lnSpc>
              <a:spcPct val="90000"/>
            </a:lnSpc>
            <a:spcBef>
              <a:spcPct val="0"/>
            </a:spcBef>
            <a:spcAft>
              <a:spcPct val="15000"/>
            </a:spcAft>
            <a:buChar char="••"/>
          </a:pPr>
          <a:r>
            <a:rPr lang="en-US" sz="1400" kern="1200" dirty="0"/>
            <a:t>Operations: IPv6, DNS, security, routing</a:t>
          </a:r>
        </a:p>
      </dsp:txBody>
      <dsp:txXfrm rot="-5400000">
        <a:off x="2702773" y="2139109"/>
        <a:ext cx="4785681" cy="355835"/>
      </dsp:txXfrm>
    </dsp:sp>
    <dsp:sp modelId="{50E318AD-2D09-3943-91CD-188849A419A7}">
      <dsp:nvSpPr>
        <dsp:cNvPr id="0" name=""/>
        <dsp:cNvSpPr/>
      </dsp:nvSpPr>
      <dsp:spPr>
        <a:xfrm>
          <a:off x="0" y="2070566"/>
          <a:ext cx="2702773" cy="492918"/>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t>Operations and Management (OPS)</a:t>
          </a:r>
        </a:p>
      </dsp:txBody>
      <dsp:txXfrm>
        <a:off x="24062" y="2094628"/>
        <a:ext cx="2654649" cy="444794"/>
      </dsp:txXfrm>
    </dsp:sp>
    <dsp:sp modelId="{3184623A-1037-CE43-B0EF-C703D081BD79}">
      <dsp:nvSpPr>
        <dsp:cNvPr id="0" name=""/>
        <dsp:cNvSpPr/>
      </dsp:nvSpPr>
      <dsp:spPr>
        <a:xfrm rot="5400000">
          <a:off x="4908071" y="432125"/>
          <a:ext cx="394335" cy="480493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Security protocols and mechanisms, including cryptography</a:t>
          </a:r>
        </a:p>
      </dsp:txBody>
      <dsp:txXfrm rot="-5400000">
        <a:off x="2702773" y="2656673"/>
        <a:ext cx="4785681" cy="355835"/>
      </dsp:txXfrm>
    </dsp:sp>
    <dsp:sp modelId="{B35E4F75-95BF-3240-B5C5-4CBBFEBDC36D}">
      <dsp:nvSpPr>
        <dsp:cNvPr id="0" name=""/>
        <dsp:cNvSpPr/>
      </dsp:nvSpPr>
      <dsp:spPr>
        <a:xfrm>
          <a:off x="0" y="2588131"/>
          <a:ext cx="2702773" cy="492918"/>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t>Security (SEC)</a:t>
          </a:r>
        </a:p>
      </dsp:txBody>
      <dsp:txXfrm>
        <a:off x="24062" y="2612193"/>
        <a:ext cx="2654649" cy="444794"/>
      </dsp:txXfrm>
    </dsp:sp>
    <dsp:sp modelId="{72CD8586-CA62-1047-AD09-A809C2DC9467}">
      <dsp:nvSpPr>
        <dsp:cNvPr id="0" name=""/>
        <dsp:cNvSpPr/>
      </dsp:nvSpPr>
      <dsp:spPr>
        <a:xfrm rot="5400000">
          <a:off x="4908071" y="949690"/>
          <a:ext cx="394335" cy="480493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Activities focused on supporting and updating IETF processes</a:t>
          </a:r>
        </a:p>
      </dsp:txBody>
      <dsp:txXfrm rot="-5400000">
        <a:off x="2702773" y="3174238"/>
        <a:ext cx="4785681" cy="355835"/>
      </dsp:txXfrm>
    </dsp:sp>
    <dsp:sp modelId="{BCB408B2-BADA-3C48-B887-627CDBAB5766}">
      <dsp:nvSpPr>
        <dsp:cNvPr id="0" name=""/>
        <dsp:cNvSpPr/>
      </dsp:nvSpPr>
      <dsp:spPr>
        <a:xfrm>
          <a:off x="0" y="3105696"/>
          <a:ext cx="2702773" cy="492918"/>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a:t>General (GEN)</a:t>
          </a:r>
        </a:p>
      </dsp:txBody>
      <dsp:txXfrm>
        <a:off x="24062" y="3129758"/>
        <a:ext cx="2654649" cy="44479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FBE57A-05EA-8C43-88DD-2C444A5F95AA}" type="datetimeFigureOut">
              <a:rPr lang="en-US" smtClean="0"/>
              <a:t>25/09/18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F456A7-27AF-B744-B233-9607645500D5}" type="slidenum">
              <a:rPr lang="en-US" smtClean="0"/>
              <a:t>‹#›</a:t>
            </a:fld>
            <a:endParaRPr lang="en-US"/>
          </a:p>
        </p:txBody>
      </p:sp>
    </p:spTree>
    <p:extLst>
      <p:ext uri="{BB962C8B-B14F-4D97-AF65-F5344CB8AC3E}">
        <p14:creationId xmlns:p14="http://schemas.microsoft.com/office/powerpoint/2010/main" val="2154663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18" name="Shape 1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745049825"/>
      </p:ext>
    </p:extLst>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 Id="rId3" Type="http://schemas.openxmlformats.org/officeDocument/2006/relationships/hyperlink" Target="https://www.ietf.org/how/meetings/101/remote/"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s://www.ietf.org/how/meetings/101/newcomer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Introduce all </a:t>
            </a:r>
            <a:r>
              <a:rPr lang="en-US" dirty="0" err="1" smtClean="0"/>
              <a:t>Edu</a:t>
            </a:r>
            <a:r>
              <a:rPr lang="en-US" dirty="0" smtClean="0"/>
              <a:t> Team member on the webinar or in the room</a:t>
            </a:r>
          </a:p>
          <a:p>
            <a:r>
              <a:rPr lang="en-US" dirty="0" smtClean="0"/>
              <a:t>Mention the chat room and that</a:t>
            </a:r>
            <a:r>
              <a:rPr lang="en-US" baseline="0" dirty="0" smtClean="0"/>
              <a:t> we will post all URLs in there</a:t>
            </a:r>
          </a:p>
          <a:p>
            <a:r>
              <a:rPr lang="en-US" baseline="0" dirty="0" smtClean="0"/>
              <a:t>Encourage participants to ask questions to ask questions after each section (“raise hand” in chat room)</a:t>
            </a:r>
          </a:p>
          <a:p>
            <a:endParaRPr lang="en-US" baseline="0" dirty="0" smtClean="0"/>
          </a:p>
          <a:p>
            <a:r>
              <a:rPr lang="en-US" baseline="0" dirty="0" smtClean="0"/>
              <a:t>Define Newcomers: attended up to five meeting</a:t>
            </a:r>
          </a:p>
          <a:p>
            <a:r>
              <a:rPr lang="en-US" baseline="0" dirty="0" smtClean="0"/>
              <a:t>Define </a:t>
            </a:r>
            <a:r>
              <a:rPr lang="en-US" baseline="0" dirty="0" err="1" smtClean="0"/>
              <a:t>Firsttimers</a:t>
            </a:r>
            <a:r>
              <a:rPr lang="en-US" baseline="0" dirty="0" smtClean="0"/>
              <a:t>: this is their first meeting</a:t>
            </a:r>
            <a:endParaRPr lang="en-US" dirty="0"/>
          </a:p>
        </p:txBody>
      </p:sp>
    </p:spTree>
    <p:extLst>
      <p:ext uri="{BB962C8B-B14F-4D97-AF65-F5344CB8AC3E}">
        <p14:creationId xmlns:p14="http://schemas.microsoft.com/office/powerpoint/2010/main" val="683918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a:t>
            </a:r>
            <a:r>
              <a:rPr lang="en-US" dirty="0"/>
              <a:t>IETF is </a:t>
            </a:r>
            <a:r>
              <a:rPr lang="en-US" dirty="0" smtClean="0"/>
              <a:t>a</a:t>
            </a:r>
            <a:r>
              <a:rPr lang="en-US" baseline="0" dirty="0" smtClean="0"/>
              <a:t> little different than other standards development organizations you might have encountered.</a:t>
            </a:r>
            <a:endParaRPr lang="en-US" dirty="0"/>
          </a:p>
          <a:p>
            <a:pPr marL="0" indent="0" defTabSz="859536">
              <a:buClrTx/>
              <a:buSzTx/>
              <a:buFontTx/>
              <a:buNone/>
              <a:defRPr sz="1692">
                <a:solidFill>
                  <a:srgbClr val="000000"/>
                </a:solidFill>
                <a:latin typeface="Montserrat Bold"/>
                <a:ea typeface="Montserrat Bold"/>
                <a:cs typeface="Montserrat Bold"/>
                <a:sym typeface="Montserrat Bold"/>
              </a:defRPr>
            </a:pPr>
            <a:endParaRPr lang="en-US" dirty="0" smtClean="0"/>
          </a:p>
          <a:p>
            <a:pPr marL="342900" indent="-342900" defTabSz="859536">
              <a:buClrTx/>
              <a:buSzTx/>
              <a:buFontTx/>
              <a:buAutoNum type="arabicPeriod"/>
              <a:defRPr sz="1692">
                <a:solidFill>
                  <a:srgbClr val="000000"/>
                </a:solidFill>
                <a:latin typeface="Montserrat Bold"/>
                <a:ea typeface="Montserrat Bold"/>
                <a:cs typeface="Montserrat Bold"/>
                <a:sym typeface="Montserrat Bold"/>
              </a:defRPr>
            </a:pPr>
            <a:r>
              <a:rPr lang="en-US" dirty="0" smtClean="0"/>
              <a:t>At</a:t>
            </a:r>
            <a:r>
              <a:rPr lang="en-US" baseline="0" dirty="0" smtClean="0"/>
              <a:t> the IETF people participate </a:t>
            </a:r>
            <a:r>
              <a:rPr lang="en-US" b="0" baseline="0" dirty="0" smtClean="0"/>
              <a:t>as individuals</a:t>
            </a:r>
            <a:r>
              <a:rPr lang="en-US" baseline="0" dirty="0" smtClean="0"/>
              <a:t>, there is no formal membership. O</a:t>
            </a:r>
            <a:r>
              <a:rPr lang="en-US" dirty="0" smtClean="0"/>
              <a:t>ther SDOs</a:t>
            </a:r>
            <a:r>
              <a:rPr lang="en-US" baseline="0" dirty="0" smtClean="0"/>
              <a:t> t</a:t>
            </a:r>
            <a:r>
              <a:rPr lang="en-US" dirty="0" smtClean="0"/>
              <a:t>ypically have membership </a:t>
            </a:r>
            <a:r>
              <a:rPr lang="en-US" dirty="0"/>
              <a:t>in some form – rarely </a:t>
            </a:r>
            <a:r>
              <a:rPr lang="en-US" dirty="0" smtClean="0"/>
              <a:t>individuals.</a:t>
            </a:r>
          </a:p>
          <a:p>
            <a:pPr marL="342900" indent="-342900" defTabSz="859536">
              <a:buClrTx/>
              <a:buSzTx/>
              <a:buFontTx/>
              <a:buAutoNum type="arabicPeriod"/>
              <a:defRPr sz="1692">
                <a:solidFill>
                  <a:srgbClr val="000000"/>
                </a:solidFill>
                <a:latin typeface="Montserrat Bold"/>
                <a:ea typeface="Montserrat Bold"/>
                <a:cs typeface="Montserrat Bold"/>
                <a:sym typeface="Montserrat Bold"/>
              </a:defRPr>
            </a:pPr>
            <a:r>
              <a:rPr lang="en-US" dirty="0" smtClean="0"/>
              <a:t>At</a:t>
            </a:r>
            <a:r>
              <a:rPr lang="en-US" baseline="0" dirty="0" smtClean="0"/>
              <a:t> the IETF we don’t have formal voting (but we “hum” </a:t>
            </a:r>
            <a:r>
              <a:rPr lang="mr-IN" baseline="0" dirty="0" smtClean="0"/>
              <a:t>–</a:t>
            </a:r>
            <a:r>
              <a:rPr lang="en-US" baseline="0" dirty="0" smtClean="0"/>
              <a:t> we will get back to that later in this tutorial). Other SDOs typically have some form of formal voting.</a:t>
            </a:r>
          </a:p>
          <a:p>
            <a:pPr marL="342900" indent="-342900" defTabSz="859536">
              <a:buClrTx/>
              <a:buSzTx/>
              <a:buFontTx/>
              <a:buAutoNum type="arabicPeriod"/>
              <a:defRPr sz="1692">
                <a:solidFill>
                  <a:srgbClr val="000000"/>
                </a:solidFill>
                <a:latin typeface="Montserrat Bold"/>
                <a:ea typeface="Montserrat Bold"/>
                <a:cs typeface="Montserrat Bold"/>
                <a:sym typeface="Montserrat Bold"/>
              </a:defRPr>
            </a:pPr>
            <a:r>
              <a:rPr lang="en-US" baseline="0" dirty="0" smtClean="0"/>
              <a:t>There is not formal or special role for governments (or companies for that matter). Everyone is participating as individual. Other SDOs are sometimes treaty-based.</a:t>
            </a:r>
          </a:p>
          <a:p>
            <a:pPr marL="342900" indent="-342900" defTabSz="859536">
              <a:buClrTx/>
              <a:buSzTx/>
              <a:buFontTx/>
              <a:buAutoNum type="arabicPeriod"/>
              <a:defRPr sz="1692">
                <a:solidFill>
                  <a:srgbClr val="000000"/>
                </a:solidFill>
                <a:latin typeface="Montserrat Bold"/>
                <a:ea typeface="Montserrat Bold"/>
                <a:cs typeface="Montserrat Bold"/>
                <a:sym typeface="Montserrat Bold"/>
              </a:defRPr>
            </a:pPr>
            <a:r>
              <a:rPr lang="en-US" baseline="0" dirty="0" smtClean="0"/>
              <a:t>At the IETF a standard is a standard when people (the market) uses them. Adoption of standards is not mandated. </a:t>
            </a:r>
          </a:p>
          <a:p>
            <a:pPr marL="342900" indent="-342900" defTabSz="859536">
              <a:buClrTx/>
              <a:buSzTx/>
              <a:buFontTx/>
              <a:buAutoNum type="arabicPeriod"/>
              <a:defRPr sz="1692">
                <a:solidFill>
                  <a:srgbClr val="000000"/>
                </a:solidFill>
                <a:latin typeface="Montserrat Bold"/>
                <a:ea typeface="Montserrat Bold"/>
                <a:cs typeface="Montserrat Bold"/>
                <a:sym typeface="Montserrat Bold"/>
              </a:defRPr>
            </a:pPr>
            <a:r>
              <a:rPr lang="en-US" dirty="0" smtClean="0"/>
              <a:t>The IETF</a:t>
            </a:r>
            <a:r>
              <a:rPr lang="en-US" baseline="0" dirty="0" smtClean="0"/>
              <a:t> focuses on Internet technologies. There are other SDOs that cover a  w</a:t>
            </a:r>
            <a:r>
              <a:rPr lang="en-US" dirty="0" smtClean="0"/>
              <a:t>ide </a:t>
            </a:r>
            <a:r>
              <a:rPr lang="en-US" dirty="0"/>
              <a:t>range of technical, process &amp; physical </a:t>
            </a:r>
            <a:r>
              <a:rPr lang="en-US" dirty="0" smtClean="0"/>
              <a:t>standards.</a:t>
            </a:r>
          </a:p>
          <a:p>
            <a:pPr marL="342900" indent="-342900" defTabSz="859536">
              <a:buClrTx/>
              <a:buSzTx/>
              <a:buFontTx/>
              <a:buAutoNum type="arabicPeriod"/>
              <a:defRPr sz="1692">
                <a:solidFill>
                  <a:srgbClr val="000000"/>
                </a:solidFill>
                <a:latin typeface="Montserrat Bold"/>
                <a:ea typeface="Montserrat Bold"/>
                <a:cs typeface="Montserrat Bold"/>
                <a:sym typeface="Montserrat Bold"/>
              </a:defRPr>
            </a:pPr>
            <a:r>
              <a:rPr lang="en-US" dirty="0" smtClean="0"/>
              <a:t>The IETF structure and</a:t>
            </a:r>
            <a:r>
              <a:rPr lang="en-US" baseline="0" dirty="0" smtClean="0"/>
              <a:t> decision making is bottom-up which is fairly unique.</a:t>
            </a:r>
            <a:endParaRPr lang="en-US" dirty="0"/>
          </a:p>
        </p:txBody>
      </p:sp>
    </p:spTree>
    <p:extLst>
      <p:ext uri="{BB962C8B-B14F-4D97-AF65-F5344CB8AC3E}">
        <p14:creationId xmlns:p14="http://schemas.microsoft.com/office/powerpoint/2010/main" val="3082988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Work in the IETF is organized into areas of related work. Each area is managed by two or three area directors, except the GEN area which is owned by the IETF Chair. </a:t>
            </a:r>
            <a:endParaRPr lang="en-US" dirty="0" smtClean="0"/>
          </a:p>
          <a:p>
            <a:r>
              <a:rPr lang="en-US" dirty="0" smtClean="0"/>
              <a:t>At the moment we have seven areas. That are listed on this slides.</a:t>
            </a:r>
            <a:r>
              <a:rPr lang="en-US" baseline="0" dirty="0" smtClean="0"/>
              <a:t> </a:t>
            </a:r>
          </a:p>
          <a:p>
            <a:r>
              <a:rPr lang="en-US" baseline="0" dirty="0" smtClean="0"/>
              <a:t>The number and focus of areas can change over time. Sometime two areas merge or a new one gets created. </a:t>
            </a:r>
            <a:endParaRPr lang="en-US" dirty="0"/>
          </a:p>
        </p:txBody>
      </p:sp>
    </p:spTree>
    <p:extLst>
      <p:ext uri="{BB962C8B-B14F-4D97-AF65-F5344CB8AC3E}">
        <p14:creationId xmlns:p14="http://schemas.microsoft.com/office/powerpoint/2010/main" val="163940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Consensus is key at the IETF. As mentioned before,</a:t>
            </a:r>
            <a:r>
              <a:rPr lang="en-US" baseline="0" dirty="0" smtClean="0"/>
              <a:t> there is no formal voting at the IETF. This is really important to understand, it is one of the key features of the IETF as stated in its original mantra:</a:t>
            </a:r>
          </a:p>
          <a:p>
            <a:r>
              <a:rPr lang="en-US" baseline="0" dirty="0" smtClean="0"/>
              <a:t>“We reject kings, presidents and voting. We believe in rough consensus and running code.”</a:t>
            </a:r>
          </a:p>
          <a:p>
            <a:endParaRPr lang="en-US" baseline="0" dirty="0" smtClean="0"/>
          </a:p>
          <a:p>
            <a:r>
              <a:rPr lang="en-US" baseline="0" dirty="0" smtClean="0"/>
              <a:t>Now, rough consensus is an interesting concept. It doesn’t necessarily means everyone agrees in the end. It is also not necessarily a compromise. </a:t>
            </a:r>
          </a:p>
          <a:p>
            <a:endParaRPr lang="en-US" baseline="0" dirty="0" smtClean="0"/>
          </a:p>
          <a:p>
            <a:r>
              <a:rPr lang="en-US" baseline="0" dirty="0" smtClean="0"/>
              <a:t>Rough consensus is reached when all concerns and issues are heard and addresses. </a:t>
            </a:r>
          </a:p>
          <a:p>
            <a:r>
              <a:rPr lang="en-US" baseline="0" dirty="0" smtClean="0"/>
              <a:t>They are not necessarily all have to be accommodated </a:t>
            </a:r>
            <a:r>
              <a:rPr lang="mr-IN" baseline="0" dirty="0" smtClean="0"/>
              <a:t>–</a:t>
            </a:r>
            <a:r>
              <a:rPr lang="en-US" baseline="0" dirty="0" smtClean="0"/>
              <a:t> as long as everyone “can live with the outcome”.</a:t>
            </a:r>
          </a:p>
          <a:p>
            <a:endParaRPr lang="en-US" baseline="0" dirty="0" smtClean="0"/>
          </a:p>
          <a:p>
            <a:r>
              <a:rPr lang="en-US" baseline="0" dirty="0" smtClean="0"/>
              <a:t>The session chair is responsible to lead the discussion and make sure all dissenting opinions are heard (but they should not be the controlling voice).</a:t>
            </a:r>
          </a:p>
          <a:p>
            <a:r>
              <a:rPr lang="en-US" baseline="0" dirty="0" smtClean="0"/>
              <a:t>We measure consensus by humming (explain humming). It is a good way to “feel the temperature of the room”. And it is anonymous. Nobody is raising their hand in order to make their choice know.</a:t>
            </a:r>
          </a:p>
          <a:p>
            <a:endParaRPr lang="en-US" baseline="0" dirty="0" smtClean="0"/>
          </a:p>
          <a:p>
            <a:r>
              <a:rPr lang="en-US" baseline="0" dirty="0" smtClean="0"/>
              <a:t>It is also important to note that a consensus call is usually carried over to the mailing list (and basically repeated on the mailing list), so that those who could not attend the meeting are also heard. </a:t>
            </a:r>
          </a:p>
          <a:p>
            <a:endParaRPr lang="en-US" baseline="0" dirty="0" smtClean="0"/>
          </a:p>
          <a:p>
            <a:r>
              <a:rPr lang="en-US" baseline="0" dirty="0" smtClean="0"/>
              <a:t>RFC 7282 is a great read. We recommend it for everyone to read.</a:t>
            </a:r>
          </a:p>
          <a:p>
            <a:endParaRPr lang="en-US" dirty="0"/>
          </a:p>
        </p:txBody>
      </p:sp>
    </p:spTree>
    <p:extLst>
      <p:ext uri="{BB962C8B-B14F-4D97-AF65-F5344CB8AC3E}">
        <p14:creationId xmlns:p14="http://schemas.microsoft.com/office/powerpoint/2010/main" val="3038705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As mentioned earlier, the IETF culture is fairly unique</a:t>
            </a:r>
            <a:r>
              <a:rPr lang="en-US" baseline="0" dirty="0" smtClean="0"/>
              <a:t> in many aspects:</a:t>
            </a:r>
          </a:p>
          <a:p>
            <a:endParaRPr lang="en-US" baseline="0" dirty="0" smtClean="0"/>
          </a:p>
          <a:p>
            <a:pPr marL="285750" indent="-285750">
              <a:buFontTx/>
              <a:buChar char="-"/>
            </a:pPr>
            <a:r>
              <a:rPr lang="en-US" dirty="0" smtClean="0"/>
              <a:t>People tend</a:t>
            </a:r>
            <a:r>
              <a:rPr lang="en-US" baseline="0" dirty="0" smtClean="0"/>
              <a:t> to be passionate, smart and vocal. This can be a little overwhelming sometimes, but they are usually really trying to find the best solution.</a:t>
            </a:r>
          </a:p>
          <a:p>
            <a:pPr marL="285750" indent="-285750">
              <a:buFontTx/>
              <a:buChar char="-"/>
            </a:pPr>
            <a:r>
              <a:rPr lang="en-US" baseline="0" dirty="0" smtClean="0"/>
              <a:t>Technical excellence and topical knowledge is highly valued. Please make sure you have read the relevant documents before you make a comment at the </a:t>
            </a:r>
            <a:r>
              <a:rPr lang="en-US" baseline="0" dirty="0" err="1" smtClean="0"/>
              <a:t>mic.</a:t>
            </a:r>
            <a:endParaRPr lang="en-US" baseline="0" dirty="0" smtClean="0"/>
          </a:p>
          <a:p>
            <a:pPr marL="285750" indent="-285750">
              <a:buFontTx/>
              <a:buChar char="-"/>
            </a:pPr>
            <a:r>
              <a:rPr lang="en-US" baseline="0" dirty="0" smtClean="0"/>
              <a:t>The IETF culture and also its dress code is very informal. T-shirts are the usual dress code.</a:t>
            </a:r>
          </a:p>
          <a:p>
            <a:pPr marL="285750" indent="-285750">
              <a:buFontTx/>
              <a:buChar char="-"/>
            </a:pPr>
            <a:r>
              <a:rPr lang="en-US" baseline="0" dirty="0" smtClean="0"/>
              <a:t>Many people know each other for many years which makes for a great “familiar” atmosphere. But it can also mean that there is a bit of an “in-crowd language” sometimes.</a:t>
            </a:r>
          </a:p>
          <a:p>
            <a:pPr marL="285750" indent="-285750">
              <a:buFontTx/>
              <a:buChar char="-"/>
            </a:pPr>
            <a:endParaRPr lang="en-US" baseline="0" dirty="0" smtClean="0"/>
          </a:p>
          <a:p>
            <a:pPr marL="0" indent="0">
              <a:buFontTx/>
              <a:buNone/>
            </a:pPr>
            <a:r>
              <a:rPr lang="en-US" baseline="0" dirty="0" smtClean="0"/>
              <a:t>Don’t feels intimidated! Introduce yourself to others and try to have a good time. </a:t>
            </a:r>
            <a:endParaRPr lang="en-US" dirty="0" smtClean="0"/>
          </a:p>
          <a:p>
            <a:endParaRPr lang="en-US" dirty="0" smtClean="0"/>
          </a:p>
        </p:txBody>
      </p:sp>
    </p:spTree>
    <p:extLst>
      <p:ext uri="{BB962C8B-B14F-4D97-AF65-F5344CB8AC3E}">
        <p14:creationId xmlns:p14="http://schemas.microsoft.com/office/powerpoint/2010/main" val="1903384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There are several other bodies that interact with the IETF. This presentation focuses only on the aspects of these organizations and activities that are immediately relevant to IETF newcomers.</a:t>
            </a:r>
          </a:p>
          <a:p>
            <a:pPr marL="119112" indent="-119112" defTabSz="493776">
              <a:lnSpc>
                <a:spcPct val="110000"/>
              </a:lnSpc>
              <a:spcBef>
                <a:spcPts val="400"/>
              </a:spcBef>
              <a:buClrTx/>
              <a:buSzPct val="100000"/>
              <a:buFontTx/>
              <a:buChar char="•"/>
              <a:defRPr sz="1188">
                <a:solidFill>
                  <a:srgbClr val="000000"/>
                </a:solidFill>
              </a:defRPr>
            </a:pPr>
            <a:r>
              <a:rPr lang="en-US" dirty="0"/>
              <a:t>Internet Architecture Board (IAB)</a:t>
            </a:r>
          </a:p>
          <a:p>
            <a:pPr marL="119112" indent="-119112" defTabSz="493776">
              <a:lnSpc>
                <a:spcPct val="110000"/>
              </a:lnSpc>
              <a:spcBef>
                <a:spcPts val="400"/>
              </a:spcBef>
              <a:buClrTx/>
              <a:buSzPct val="100000"/>
              <a:buFontTx/>
              <a:buChar char="•"/>
              <a:defRPr sz="1188">
                <a:solidFill>
                  <a:srgbClr val="000000"/>
                </a:solidFill>
              </a:defRPr>
            </a:pPr>
            <a:r>
              <a:rPr lang="en-US" dirty="0"/>
              <a:t>Internet Research Task Force (IRTF) </a:t>
            </a:r>
          </a:p>
          <a:p>
            <a:pPr marL="119112" indent="-119112" defTabSz="493776">
              <a:lnSpc>
                <a:spcPct val="110000"/>
              </a:lnSpc>
              <a:spcBef>
                <a:spcPts val="400"/>
              </a:spcBef>
              <a:buClrTx/>
              <a:buSzPct val="100000"/>
              <a:buFontTx/>
              <a:buChar char="•"/>
              <a:defRPr sz="1188">
                <a:solidFill>
                  <a:srgbClr val="000000"/>
                </a:solidFill>
              </a:defRPr>
            </a:pPr>
            <a:r>
              <a:rPr lang="en-US" dirty="0"/>
              <a:t>IAB Programs</a:t>
            </a:r>
          </a:p>
          <a:p>
            <a:pPr marL="119112" indent="-119112" defTabSz="493776">
              <a:lnSpc>
                <a:spcPct val="110000"/>
              </a:lnSpc>
              <a:spcBef>
                <a:spcPts val="400"/>
              </a:spcBef>
              <a:buClrTx/>
              <a:buSzPct val="100000"/>
              <a:buFontTx/>
              <a:buChar char="•"/>
              <a:defRPr sz="1188">
                <a:solidFill>
                  <a:srgbClr val="000000"/>
                </a:solidFill>
              </a:defRPr>
            </a:pPr>
            <a:r>
              <a:rPr lang="en-US" dirty="0"/>
              <a:t>RFC Editor</a:t>
            </a:r>
          </a:p>
          <a:p>
            <a:pPr marL="119112" indent="-119112" defTabSz="493776">
              <a:lnSpc>
                <a:spcPct val="110000"/>
              </a:lnSpc>
              <a:spcBef>
                <a:spcPts val="400"/>
              </a:spcBef>
              <a:buClrTx/>
              <a:buSzPct val="100000"/>
              <a:buFontTx/>
              <a:buChar char="•"/>
              <a:defRPr sz="1188">
                <a:solidFill>
                  <a:srgbClr val="000000"/>
                </a:solidFill>
              </a:defRPr>
            </a:pPr>
            <a:r>
              <a:rPr lang="en-US" dirty="0"/>
              <a:t>IETF Administrative Support Activity (IASA)</a:t>
            </a:r>
          </a:p>
          <a:p>
            <a:pPr marL="119112" indent="-119112" defTabSz="493776">
              <a:lnSpc>
                <a:spcPct val="110000"/>
              </a:lnSpc>
              <a:spcBef>
                <a:spcPts val="400"/>
              </a:spcBef>
              <a:buClrTx/>
              <a:buSzPct val="100000"/>
              <a:buFontTx/>
              <a:buChar char="•"/>
              <a:defRPr sz="1188">
                <a:solidFill>
                  <a:srgbClr val="000000"/>
                </a:solidFill>
              </a:defRPr>
            </a:pPr>
            <a:r>
              <a:rPr lang="en-US" dirty="0"/>
              <a:t>IETF Administrative Oversight Committee (IAOC)</a:t>
            </a:r>
          </a:p>
          <a:p>
            <a:pPr marL="119112" indent="-119112" defTabSz="493776">
              <a:lnSpc>
                <a:spcPct val="110000"/>
              </a:lnSpc>
              <a:spcBef>
                <a:spcPts val="400"/>
              </a:spcBef>
              <a:buClrTx/>
              <a:buSzPct val="100000"/>
              <a:buFontTx/>
              <a:buChar char="•"/>
              <a:defRPr sz="1188">
                <a:solidFill>
                  <a:srgbClr val="000000"/>
                </a:solidFill>
              </a:defRPr>
            </a:pPr>
            <a:r>
              <a:rPr lang="en-US" dirty="0"/>
              <a:t>IETF </a:t>
            </a:r>
            <a:r>
              <a:rPr lang="en-US" dirty="0" smtClean="0"/>
              <a:t>Trust</a:t>
            </a:r>
          </a:p>
          <a:p>
            <a:pPr marL="119112" indent="-119112" defTabSz="493776">
              <a:lnSpc>
                <a:spcPct val="110000"/>
              </a:lnSpc>
              <a:spcBef>
                <a:spcPts val="400"/>
              </a:spcBef>
              <a:buClrTx/>
              <a:buSzPct val="100000"/>
              <a:buFontTx/>
              <a:buChar char="•"/>
              <a:defRPr sz="1188">
                <a:solidFill>
                  <a:srgbClr val="000000"/>
                </a:solidFill>
              </a:defRPr>
            </a:pPr>
            <a:endParaRPr lang="en-US" dirty="0" smtClean="0"/>
          </a:p>
          <a:p>
            <a:pPr marL="0" indent="0" defTabSz="493776">
              <a:lnSpc>
                <a:spcPct val="110000"/>
              </a:lnSpc>
              <a:spcBef>
                <a:spcPts val="400"/>
              </a:spcBef>
              <a:buClrTx/>
              <a:buSzPct val="100000"/>
              <a:buFontTx/>
              <a:buNone/>
              <a:defRPr sz="1188">
                <a:solidFill>
                  <a:srgbClr val="000000"/>
                </a:solidFill>
              </a:defRPr>
            </a:pPr>
            <a:r>
              <a:rPr lang="en-US" dirty="0" smtClean="0"/>
              <a:t>The</a:t>
            </a:r>
            <a:r>
              <a:rPr lang="en-US" baseline="0" dirty="0" smtClean="0"/>
              <a:t> next slides lists the tasks of these organizations. </a:t>
            </a:r>
            <a:endParaRPr lang="en-US" dirty="0"/>
          </a:p>
          <a:p>
            <a:endParaRPr lang="en-US" dirty="0"/>
          </a:p>
          <a:p>
            <a:endParaRPr lang="en-US" dirty="0"/>
          </a:p>
        </p:txBody>
      </p:sp>
    </p:spTree>
    <p:extLst>
      <p:ext uri="{BB962C8B-B14F-4D97-AF65-F5344CB8AC3E}">
        <p14:creationId xmlns:p14="http://schemas.microsoft.com/office/powerpoint/2010/main" val="686263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Are there any questions at this point before we move on to the next section.</a:t>
            </a:r>
            <a:endParaRPr lang="en-US" dirty="0"/>
          </a:p>
        </p:txBody>
      </p:sp>
    </p:spTree>
    <p:extLst>
      <p:ext uri="{BB962C8B-B14F-4D97-AF65-F5344CB8AC3E}">
        <p14:creationId xmlns:p14="http://schemas.microsoft.com/office/powerpoint/2010/main" val="1216114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 this section we will give you some more practical</a:t>
            </a:r>
            <a:r>
              <a:rPr lang="en-US" baseline="0" dirty="0" smtClean="0"/>
              <a:t> information on how to make the best out of an IETF meeting. </a:t>
            </a:r>
            <a:endParaRPr lang="en-US" dirty="0"/>
          </a:p>
        </p:txBody>
      </p:sp>
    </p:spTree>
    <p:extLst>
      <p:ext uri="{BB962C8B-B14F-4D97-AF65-F5344CB8AC3E}">
        <p14:creationId xmlns:p14="http://schemas.microsoft.com/office/powerpoint/2010/main" val="3506256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lot is</a:t>
            </a:r>
            <a:r>
              <a:rPr lang="en-US" baseline="0" dirty="0"/>
              <a:t> happening during an IETF meeting </a:t>
            </a:r>
            <a:r>
              <a:rPr lang="en-US" baseline="0" dirty="0" smtClean="0"/>
              <a:t>week. You </a:t>
            </a:r>
            <a:r>
              <a:rPr lang="en-US" baseline="0" dirty="0"/>
              <a:t>can get overwhelmed </a:t>
            </a:r>
            <a:r>
              <a:rPr lang="en-US" baseline="0" dirty="0" smtClean="0"/>
              <a:t>easily.</a:t>
            </a:r>
            <a:endParaRPr lang="en-US" baseline="0" dirty="0"/>
          </a:p>
          <a:p>
            <a:endParaRPr lang="en-US" baseline="0" dirty="0"/>
          </a:p>
          <a:p>
            <a:r>
              <a:rPr lang="en-US" dirty="0" smtClean="0"/>
              <a:t>Three</a:t>
            </a:r>
            <a:r>
              <a:rPr lang="en-US" baseline="0" dirty="0" smtClean="0"/>
              <a:t> IETF meetings</a:t>
            </a:r>
            <a:r>
              <a:rPr lang="en-US" dirty="0" smtClean="0"/>
              <a:t> </a:t>
            </a:r>
            <a:r>
              <a:rPr lang="en-US" dirty="0"/>
              <a:t>per </a:t>
            </a:r>
            <a:r>
              <a:rPr lang="en-US" dirty="0" smtClean="0"/>
              <a:t>year</a:t>
            </a:r>
            <a:r>
              <a:rPr lang="en-US" baseline="0" dirty="0" smtClean="0"/>
              <a:t> with</a:t>
            </a:r>
            <a:r>
              <a:rPr lang="en-US" dirty="0" smtClean="0"/>
              <a:t> </a:t>
            </a:r>
            <a:r>
              <a:rPr lang="en-US" dirty="0"/>
              <a:t>~1000-1500 </a:t>
            </a:r>
            <a:r>
              <a:rPr lang="en-US" dirty="0" smtClean="0"/>
              <a:t>people per meeting.</a:t>
            </a:r>
          </a:p>
          <a:p>
            <a:endParaRPr lang="en-US" dirty="0" smtClean="0"/>
          </a:p>
          <a:p>
            <a:r>
              <a:rPr lang="en-US" dirty="0" smtClean="0"/>
              <a:t>Here</a:t>
            </a:r>
            <a:r>
              <a:rPr lang="en-US" baseline="0" dirty="0" smtClean="0"/>
              <a:t> is a list of the types of events or session you can find during an IETF week (go through the list).</a:t>
            </a:r>
            <a:endParaRPr lang="en-US" dirty="0" smtClean="0"/>
          </a:p>
          <a:p>
            <a:pPr marL="352043" indent="-264032" defTabSz="704087">
              <a:buSzPts val="1300"/>
              <a:defRPr sz="1386"/>
            </a:pPr>
            <a:endParaRPr lang="en-US" dirty="0"/>
          </a:p>
          <a:p>
            <a:pPr marL="352043" indent="-264032" defTabSz="704087">
              <a:buSzPts val="1300"/>
              <a:defRPr sz="1386"/>
            </a:pPr>
            <a:r>
              <a:rPr lang="en-US" dirty="0"/>
              <a:t>Unless noted, all sessions are open to </a:t>
            </a:r>
            <a:r>
              <a:rPr lang="en-US" dirty="0" smtClean="0"/>
              <a:t>everyone! You do not have to register</a:t>
            </a:r>
            <a:r>
              <a:rPr lang="en-US" baseline="0" dirty="0" smtClean="0"/>
              <a:t> (except for the </a:t>
            </a:r>
            <a:r>
              <a:rPr lang="en-US" baseline="0" dirty="0" err="1" smtClean="0"/>
              <a:t>systers</a:t>
            </a:r>
            <a:r>
              <a:rPr lang="en-US" baseline="0" dirty="0" smtClean="0"/>
              <a:t> lunch so we know how many women to expect).</a:t>
            </a:r>
            <a:endParaRPr lang="en-US" dirty="0"/>
          </a:p>
          <a:p>
            <a:pPr marL="352043" indent="-264032" defTabSz="704087">
              <a:buSzPts val="1300"/>
              <a:defRPr sz="1386"/>
            </a:pPr>
            <a:endParaRPr lang="en-US" baseline="0" dirty="0"/>
          </a:p>
          <a:p>
            <a:pPr marL="352043" indent="-264032" defTabSz="704087">
              <a:buSzPts val="1300"/>
              <a:defRPr sz="1386"/>
            </a:pPr>
            <a:r>
              <a:rPr lang="en-US" baseline="0" dirty="0" err="1"/>
              <a:t>Foto</a:t>
            </a:r>
            <a:r>
              <a:rPr lang="en-US" baseline="0" dirty="0"/>
              <a:t> of a </a:t>
            </a:r>
            <a:r>
              <a:rPr lang="en-US" baseline="0" dirty="0" err="1"/>
              <a:t>systers</a:t>
            </a:r>
            <a:r>
              <a:rPr lang="en-US" baseline="0" dirty="0"/>
              <a:t> lunch</a:t>
            </a:r>
          </a:p>
          <a:p>
            <a:endParaRPr lang="en-US" dirty="0"/>
          </a:p>
        </p:txBody>
      </p:sp>
    </p:spTree>
    <p:extLst>
      <p:ext uri="{BB962C8B-B14F-4D97-AF65-F5344CB8AC3E}">
        <p14:creationId xmlns:p14="http://schemas.microsoft.com/office/powerpoint/2010/main" val="1471220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There is also a lot of time for informal hallway chats and spontaneous “Bar </a:t>
            </a:r>
            <a:r>
              <a:rPr lang="en-US" dirty="0" err="1" smtClean="0"/>
              <a:t>BoFs</a:t>
            </a:r>
            <a:r>
              <a:rPr lang="en-US" dirty="0" smtClean="0"/>
              <a:t>”</a:t>
            </a:r>
          </a:p>
          <a:p>
            <a:endParaRPr lang="en-US" dirty="0" smtClean="0"/>
          </a:p>
          <a:p>
            <a:r>
              <a:rPr lang="en-US" dirty="0" smtClean="0"/>
              <a:t>We recommend you to use the app to keep track of the agenda. </a:t>
            </a:r>
          </a:p>
          <a:p>
            <a:r>
              <a:rPr lang="en-US" dirty="0" smtClean="0"/>
              <a:t>We</a:t>
            </a:r>
            <a:r>
              <a:rPr lang="en-US" baseline="0" dirty="0" smtClean="0"/>
              <a:t> also recommend that you leave enough time to rest! Don’t try to fill your agenda completely. Otherwise you might collapse before the end of the week ;-)</a:t>
            </a:r>
            <a:endParaRPr lang="en-US" dirty="0" smtClean="0"/>
          </a:p>
          <a:p>
            <a:endParaRPr lang="en-US" dirty="0" smtClean="0"/>
          </a:p>
          <a:p>
            <a:r>
              <a:rPr lang="en-US" dirty="0" err="1" smtClean="0"/>
              <a:t>Foto</a:t>
            </a:r>
            <a:r>
              <a:rPr lang="en-US" dirty="0" smtClean="0"/>
              <a:t> </a:t>
            </a:r>
            <a:r>
              <a:rPr lang="en-US" dirty="0"/>
              <a:t>of a </a:t>
            </a:r>
            <a:r>
              <a:rPr lang="en-US" dirty="0" err="1"/>
              <a:t>hackathon</a:t>
            </a:r>
            <a:endParaRPr lang="en-US" dirty="0"/>
          </a:p>
        </p:txBody>
      </p:sp>
    </p:spTree>
    <p:extLst>
      <p:ext uri="{BB962C8B-B14F-4D97-AF65-F5344CB8AC3E}">
        <p14:creationId xmlns:p14="http://schemas.microsoft.com/office/powerpoint/2010/main" val="3897887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dirty="0" err="1" smtClean="0"/>
              <a:t>Foto</a:t>
            </a:r>
            <a:r>
              <a:rPr lang="en-US" dirty="0" smtClean="0"/>
              <a:t> of the SUIT </a:t>
            </a:r>
            <a:r>
              <a:rPr lang="en-US" dirty="0"/>
              <a:t>(Software Update for Internet of Things) working group</a:t>
            </a:r>
          </a:p>
        </p:txBody>
      </p:sp>
    </p:spTree>
    <p:extLst>
      <p:ext uri="{BB962C8B-B14F-4D97-AF65-F5344CB8AC3E}">
        <p14:creationId xmlns:p14="http://schemas.microsoft.com/office/powerpoint/2010/main" val="17031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NOTE: I moved this slides to the front so people</a:t>
            </a:r>
            <a:r>
              <a:rPr lang="en-US" baseline="0" dirty="0" smtClean="0"/>
              <a:t> can practice how to get to the </a:t>
            </a:r>
            <a:r>
              <a:rPr lang="en-US" baseline="0" dirty="0" err="1" smtClean="0"/>
              <a:t>datatracker</a:t>
            </a:r>
            <a:r>
              <a:rPr lang="en-US" baseline="0" dirty="0" smtClean="0"/>
              <a:t> and find the slides for this tutorial. </a:t>
            </a:r>
          </a:p>
          <a:p>
            <a:r>
              <a:rPr lang="en-US" baseline="0" dirty="0" smtClean="0"/>
              <a:t>You need to guide them through it.</a:t>
            </a:r>
            <a:endParaRPr lang="en-US" dirty="0"/>
          </a:p>
        </p:txBody>
      </p:sp>
    </p:spTree>
    <p:extLst>
      <p:ext uri="{BB962C8B-B14F-4D97-AF65-F5344CB8AC3E}">
        <p14:creationId xmlns:p14="http://schemas.microsoft.com/office/powerpoint/2010/main" val="4198968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Exlpain</a:t>
            </a:r>
            <a:r>
              <a:rPr lang="en-US" dirty="0" smtClean="0"/>
              <a:t> what a</a:t>
            </a:r>
            <a:r>
              <a:rPr lang="en-US" baseline="0" dirty="0" smtClean="0"/>
              <a:t> a </a:t>
            </a:r>
            <a:r>
              <a:rPr lang="en-US" baseline="0" dirty="0" err="1" smtClean="0"/>
              <a:t>BoF</a:t>
            </a:r>
            <a:r>
              <a:rPr lang="en-US" baseline="0" dirty="0" smtClean="0"/>
              <a:t> is and what it stands for:</a:t>
            </a:r>
          </a:p>
          <a:p>
            <a:r>
              <a:rPr lang="en-US" dirty="0" smtClean="0"/>
              <a:t>“Birds of a feather</a:t>
            </a:r>
            <a:r>
              <a:rPr lang="en-US" baseline="0" dirty="0" smtClean="0"/>
              <a:t> flock together.” </a:t>
            </a:r>
            <a:r>
              <a:rPr lang="mr-IN" baseline="0" dirty="0" smtClean="0"/>
              <a:t>–</a:t>
            </a:r>
            <a:r>
              <a:rPr lang="en-US" baseline="0" dirty="0" smtClean="0"/>
              <a:t> people with the same interest in a specific topic come together and discuss that topic.</a:t>
            </a:r>
          </a:p>
          <a:p>
            <a:r>
              <a:rPr lang="en-US" baseline="0" dirty="0" smtClean="0"/>
              <a:t>It is a requirement for setting up a WG, but there a re also “not-WG-forming </a:t>
            </a:r>
            <a:r>
              <a:rPr lang="en-US" baseline="0" dirty="0" err="1" smtClean="0"/>
              <a:t>BoF</a:t>
            </a:r>
            <a:r>
              <a:rPr lang="en-US" baseline="0" dirty="0" smtClean="0"/>
              <a:t> sessions.”</a:t>
            </a:r>
            <a:endParaRPr lang="en-US" dirty="0" smtClean="0"/>
          </a:p>
          <a:p>
            <a:endParaRPr lang="en-US" dirty="0" smtClean="0"/>
          </a:p>
          <a:p>
            <a:r>
              <a:rPr lang="en-US" dirty="0" smtClean="0"/>
              <a:t>As</a:t>
            </a:r>
            <a:r>
              <a:rPr lang="en-US" baseline="0" dirty="0" smtClean="0"/>
              <a:t> </a:t>
            </a:r>
            <a:r>
              <a:rPr lang="en-US" baseline="0" dirty="0"/>
              <a:t>an example for setting up a </a:t>
            </a:r>
            <a:r>
              <a:rPr lang="en-US" baseline="0" dirty="0" err="1"/>
              <a:t>BoF</a:t>
            </a:r>
            <a:r>
              <a:rPr lang="en-US" baseline="0" dirty="0"/>
              <a:t>: Mirjam promoting an EDU team </a:t>
            </a:r>
            <a:r>
              <a:rPr lang="en-US" baseline="0" dirty="0" err="1"/>
              <a:t>BoF</a:t>
            </a:r>
            <a:r>
              <a:rPr lang="en-US" baseline="0" dirty="0"/>
              <a:t> </a:t>
            </a:r>
            <a:r>
              <a:rPr lang="en-US" baseline="0" dirty="0" smtClean="0"/>
              <a:t>at the IETF meeting in Prague some time ago.</a:t>
            </a:r>
            <a:endParaRPr lang="en-US" dirty="0"/>
          </a:p>
        </p:txBody>
      </p:sp>
    </p:spTree>
    <p:extLst>
      <p:ext uri="{BB962C8B-B14F-4D97-AF65-F5344CB8AC3E}">
        <p14:creationId xmlns:p14="http://schemas.microsoft.com/office/powerpoint/2010/main" val="2334601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speaks for itself.</a:t>
            </a:r>
            <a:endParaRPr lang="en-US" dirty="0"/>
          </a:p>
        </p:txBody>
      </p:sp>
    </p:spTree>
    <p:extLst>
      <p:ext uri="{BB962C8B-B14F-4D97-AF65-F5344CB8AC3E}">
        <p14:creationId xmlns:p14="http://schemas.microsoft.com/office/powerpoint/2010/main" val="2399749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nSpc>
                <a:spcPct val="130000"/>
              </a:lnSpc>
              <a:spcBef>
                <a:spcPts val="100"/>
              </a:spcBef>
              <a:buClrTx/>
              <a:buSzPct val="100000"/>
              <a:buFontTx/>
              <a:buNone/>
              <a:defRPr sz="2200">
                <a:solidFill>
                  <a:srgbClr val="000000"/>
                </a:solidFill>
              </a:defRPr>
            </a:pPr>
            <a:r>
              <a:rPr lang="en-US" dirty="0" smtClean="0"/>
              <a:t>DO:</a:t>
            </a:r>
          </a:p>
          <a:p>
            <a:pPr marL="342900" indent="-342900">
              <a:lnSpc>
                <a:spcPct val="130000"/>
              </a:lnSpc>
              <a:spcBef>
                <a:spcPts val="100"/>
              </a:spcBef>
              <a:buClrTx/>
              <a:buSzPct val="100000"/>
              <a:buFontTx/>
              <a:buChar char="-"/>
              <a:defRPr sz="2200">
                <a:solidFill>
                  <a:srgbClr val="000000"/>
                </a:solidFill>
              </a:defRPr>
            </a:pPr>
            <a:r>
              <a:rPr lang="en-US" dirty="0" smtClean="0"/>
              <a:t>Speak directly in</a:t>
            </a:r>
            <a:r>
              <a:rPr lang="en-US" baseline="0" dirty="0" smtClean="0"/>
              <a:t>to the </a:t>
            </a:r>
            <a:r>
              <a:rPr lang="en-US" baseline="0" dirty="0" err="1" smtClean="0"/>
              <a:t>mic</a:t>
            </a:r>
            <a:endParaRPr lang="en-US" baseline="0" dirty="0" smtClean="0"/>
          </a:p>
          <a:p>
            <a:pPr marL="342900" indent="-342900">
              <a:lnSpc>
                <a:spcPct val="130000"/>
              </a:lnSpc>
              <a:spcBef>
                <a:spcPts val="100"/>
              </a:spcBef>
              <a:buClrTx/>
              <a:buSzPct val="100000"/>
              <a:buFontTx/>
              <a:buChar char="-"/>
              <a:defRPr sz="2200">
                <a:solidFill>
                  <a:srgbClr val="000000"/>
                </a:solidFill>
              </a:defRPr>
            </a:pPr>
            <a:r>
              <a:rPr lang="en-US" baseline="0" dirty="0" smtClean="0"/>
              <a:t>Mention your name each time you speak at the </a:t>
            </a:r>
            <a:r>
              <a:rPr lang="en-US" baseline="0" dirty="0" err="1" smtClean="0"/>
              <a:t>mic</a:t>
            </a:r>
            <a:r>
              <a:rPr lang="en-US" baseline="0" dirty="0" smtClean="0"/>
              <a:t> (important for remote participants).</a:t>
            </a:r>
          </a:p>
          <a:p>
            <a:pPr marL="342900" indent="-342900">
              <a:lnSpc>
                <a:spcPct val="130000"/>
              </a:lnSpc>
              <a:spcBef>
                <a:spcPts val="100"/>
              </a:spcBef>
              <a:buClrTx/>
              <a:buSzPct val="100000"/>
              <a:buFontTx/>
              <a:buChar char="-"/>
              <a:defRPr sz="2200">
                <a:solidFill>
                  <a:srgbClr val="000000"/>
                </a:solidFill>
              </a:defRPr>
            </a:pPr>
            <a:r>
              <a:rPr lang="en-US" baseline="0" dirty="0" smtClean="0"/>
              <a:t>Sign the blue sheets (they provide a record of participation)</a:t>
            </a:r>
          </a:p>
          <a:p>
            <a:pPr marL="342900" indent="-342900">
              <a:lnSpc>
                <a:spcPct val="130000"/>
              </a:lnSpc>
              <a:spcBef>
                <a:spcPts val="100"/>
              </a:spcBef>
              <a:buClrTx/>
              <a:buSzPct val="100000"/>
              <a:buFontTx/>
              <a:buChar char="-"/>
              <a:defRPr sz="2200">
                <a:solidFill>
                  <a:srgbClr val="000000"/>
                </a:solidFill>
              </a:defRPr>
            </a:pPr>
            <a:r>
              <a:rPr lang="en-US" baseline="0" dirty="0" smtClean="0"/>
              <a:t>Listen when others speak</a:t>
            </a:r>
          </a:p>
          <a:p>
            <a:pPr marL="342900" indent="-342900">
              <a:lnSpc>
                <a:spcPct val="130000"/>
              </a:lnSpc>
              <a:spcBef>
                <a:spcPts val="100"/>
              </a:spcBef>
              <a:buClrTx/>
              <a:buSzPct val="100000"/>
              <a:buFontTx/>
              <a:buChar char="-"/>
              <a:defRPr sz="2200">
                <a:solidFill>
                  <a:srgbClr val="000000"/>
                </a:solidFill>
              </a:defRPr>
            </a:pPr>
            <a:r>
              <a:rPr lang="en-US" baseline="0" dirty="0" smtClean="0"/>
              <a:t>Use the jabber channel </a:t>
            </a:r>
          </a:p>
          <a:p>
            <a:pPr marL="0" indent="0">
              <a:lnSpc>
                <a:spcPct val="130000"/>
              </a:lnSpc>
              <a:spcBef>
                <a:spcPts val="100"/>
              </a:spcBef>
              <a:buClrTx/>
              <a:buSzPct val="100000"/>
              <a:buFontTx/>
              <a:buNone/>
              <a:defRPr sz="2200">
                <a:solidFill>
                  <a:srgbClr val="000000"/>
                </a:solidFill>
              </a:defRPr>
            </a:pPr>
            <a:endParaRPr lang="en-US" dirty="0" smtClean="0"/>
          </a:p>
          <a:p>
            <a:pPr marL="0" indent="0">
              <a:lnSpc>
                <a:spcPct val="130000"/>
              </a:lnSpc>
              <a:spcBef>
                <a:spcPts val="100"/>
              </a:spcBef>
              <a:buClrTx/>
              <a:buSzPct val="100000"/>
              <a:buFontTx/>
              <a:buNone/>
              <a:defRPr sz="2200">
                <a:solidFill>
                  <a:srgbClr val="000000"/>
                </a:solidFill>
              </a:defRPr>
            </a:pPr>
            <a:r>
              <a:rPr lang="en-US" dirty="0" smtClean="0"/>
              <a:t>DON’T</a:t>
            </a:r>
            <a:r>
              <a:rPr lang="en-US" dirty="0"/>
              <a:t>: </a:t>
            </a:r>
          </a:p>
          <a:p>
            <a:pPr marL="228600" lvl="2" indent="-228600">
              <a:lnSpc>
                <a:spcPct val="130000"/>
              </a:lnSpc>
              <a:spcBef>
                <a:spcPts val="100"/>
              </a:spcBef>
              <a:buClrTx/>
              <a:buSzPct val="100000"/>
              <a:buFontTx/>
              <a:buChar char="•"/>
              <a:defRPr sz="2200">
                <a:solidFill>
                  <a:srgbClr val="000000"/>
                </a:solidFill>
              </a:defRPr>
            </a:pPr>
            <a:r>
              <a:rPr lang="en-US" dirty="0"/>
              <a:t>Monopolize the microphone</a:t>
            </a:r>
          </a:p>
          <a:p>
            <a:pPr marL="228600" indent="-228600">
              <a:lnSpc>
                <a:spcPct val="130000"/>
              </a:lnSpc>
              <a:spcBef>
                <a:spcPts val="100"/>
              </a:spcBef>
              <a:buClrTx/>
              <a:buSzPct val="100000"/>
              <a:buFontTx/>
              <a:buChar char="•"/>
              <a:defRPr sz="2200">
                <a:solidFill>
                  <a:srgbClr val="000000"/>
                </a:solidFill>
              </a:defRPr>
            </a:pPr>
            <a:r>
              <a:rPr lang="en-US" dirty="0"/>
              <a:t>Monopolize the seats </a:t>
            </a:r>
          </a:p>
          <a:p>
            <a:pPr marL="457200" lvl="1" indent="-228600">
              <a:lnSpc>
                <a:spcPct val="130000"/>
              </a:lnSpc>
              <a:spcBef>
                <a:spcPts val="100"/>
              </a:spcBef>
              <a:buClrTx/>
              <a:buSzPct val="100000"/>
              <a:buFontTx/>
              <a:buChar char="•"/>
              <a:defRPr sz="2200">
                <a:solidFill>
                  <a:srgbClr val="000000"/>
                </a:solidFill>
              </a:defRPr>
            </a:pPr>
            <a:r>
              <a:rPr lang="en-US" dirty="0"/>
              <a:t>Move your bag if asked so someone can sit down.</a:t>
            </a:r>
          </a:p>
          <a:p>
            <a:pPr marL="228600" indent="-228600">
              <a:lnSpc>
                <a:spcPct val="130000"/>
              </a:lnSpc>
              <a:spcBef>
                <a:spcPts val="100"/>
              </a:spcBef>
              <a:buClrTx/>
              <a:buSzPct val="100000"/>
              <a:buFontTx/>
              <a:buChar char="•"/>
              <a:defRPr sz="2200">
                <a:solidFill>
                  <a:srgbClr val="000000"/>
                </a:solidFill>
              </a:defRPr>
            </a:pPr>
            <a:r>
              <a:rPr lang="en-US" dirty="0"/>
              <a:t>Avoid side conversations in the meeting room</a:t>
            </a:r>
          </a:p>
          <a:p>
            <a:pPr marL="685800" lvl="2" indent="-228600">
              <a:lnSpc>
                <a:spcPct val="130000"/>
              </a:lnSpc>
              <a:spcBef>
                <a:spcPts val="100"/>
              </a:spcBef>
              <a:buClrTx/>
              <a:buSzPct val="100000"/>
              <a:buFontTx/>
              <a:buChar char="•"/>
              <a:defRPr sz="2200">
                <a:solidFill>
                  <a:srgbClr val="000000"/>
                </a:solidFill>
              </a:defRPr>
            </a:pPr>
            <a:r>
              <a:rPr lang="en-US" dirty="0"/>
              <a:t>You might think you’re being quiet, </a:t>
            </a:r>
            <a:br>
              <a:rPr lang="en-US" dirty="0"/>
            </a:br>
            <a:r>
              <a:rPr lang="en-US" dirty="0"/>
              <a:t>but your neighbors might not.</a:t>
            </a:r>
          </a:p>
          <a:p>
            <a:endParaRPr lang="en-US" dirty="0"/>
          </a:p>
          <a:p>
            <a:endParaRPr lang="en-US" dirty="0"/>
          </a:p>
        </p:txBody>
      </p:sp>
    </p:spTree>
    <p:extLst>
      <p:ext uri="{BB962C8B-B14F-4D97-AF65-F5344CB8AC3E}">
        <p14:creationId xmlns:p14="http://schemas.microsoft.com/office/powerpoint/2010/main" val="2439495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The Internet Research Task Force</a:t>
            </a:r>
            <a:r>
              <a:rPr lang="en-US" baseline="0" dirty="0" smtClean="0"/>
              <a:t> is the sister </a:t>
            </a:r>
            <a:r>
              <a:rPr lang="en-US" baseline="0" dirty="0" err="1" smtClean="0"/>
              <a:t>organisation</a:t>
            </a:r>
            <a:r>
              <a:rPr lang="en-US" baseline="0" dirty="0" smtClean="0"/>
              <a:t> of the IETF. </a:t>
            </a:r>
          </a:p>
          <a:p>
            <a:pPr marL="0" marR="0" indent="0" defTabSz="914400" eaLnBrk="1" fontAlgn="auto" latinLnBrk="0" hangingPunct="1">
              <a:lnSpc>
                <a:spcPct val="100000"/>
              </a:lnSpc>
              <a:spcBef>
                <a:spcPts val="0"/>
              </a:spcBef>
              <a:spcAft>
                <a:spcPts val="0"/>
              </a:spcAft>
              <a:buClrTx/>
              <a:buSzTx/>
              <a:buFontTx/>
              <a:buNone/>
              <a:tabLst/>
              <a:defRPr/>
            </a:pPr>
            <a:r>
              <a:rPr lang="en-US" baseline="0" dirty="0" smtClean="0"/>
              <a:t>It looks at more research topics, more into the future. </a:t>
            </a:r>
          </a:p>
          <a:p>
            <a:pPr marL="0" marR="0" indent="0" defTabSz="914400" eaLnBrk="1" fontAlgn="auto" latinLnBrk="0" hangingPunct="1">
              <a:lnSpc>
                <a:spcPct val="100000"/>
              </a:lnSpc>
              <a:spcBef>
                <a:spcPts val="0"/>
              </a:spcBef>
              <a:spcAft>
                <a:spcPts val="0"/>
              </a:spcAft>
              <a:buClrTx/>
              <a:buSzTx/>
              <a:buFontTx/>
              <a:buNone/>
              <a:tabLst/>
              <a:defRPr/>
            </a:pPr>
            <a:endParaRPr lang="en-US" baseline="0" dirty="0" smtClean="0"/>
          </a:p>
          <a:p>
            <a:pPr marL="0" marR="0" indent="0" defTabSz="914400" eaLnBrk="1" fontAlgn="auto" latinLnBrk="0" hangingPunct="1">
              <a:lnSpc>
                <a:spcPct val="100000"/>
              </a:lnSpc>
              <a:spcBef>
                <a:spcPts val="0"/>
              </a:spcBef>
              <a:spcAft>
                <a:spcPts val="0"/>
              </a:spcAft>
              <a:buClrTx/>
              <a:buSzTx/>
              <a:buFontTx/>
              <a:buNone/>
              <a:tabLst/>
              <a:defRPr/>
            </a:pPr>
            <a:r>
              <a:rPr lang="en-US" baseline="0" dirty="0" smtClean="0"/>
              <a:t>Some research groups (RGs) meet during the IETF week and are open to anyone.</a:t>
            </a:r>
            <a:endParaRPr lang="en-US" dirty="0" smtClean="0"/>
          </a:p>
          <a:p>
            <a:pPr marL="0" marR="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indent="0" defTabSz="914400" eaLnBrk="1" fontAlgn="auto" latinLnBrk="0" hangingPunct="1">
              <a:lnSpc>
                <a:spcPct val="100000"/>
              </a:lnSpc>
              <a:spcBef>
                <a:spcPts val="0"/>
              </a:spcBef>
              <a:spcAft>
                <a:spcPts val="0"/>
              </a:spcAft>
              <a:buClrTx/>
              <a:buSzTx/>
              <a:buFontTx/>
              <a:buNone/>
              <a:tabLst/>
              <a:defRPr/>
            </a:pPr>
            <a:r>
              <a:rPr lang="en-US" dirty="0" smtClean="0"/>
              <a:t>Current</a:t>
            </a:r>
            <a:r>
              <a:rPr lang="en-US" baseline="0" dirty="0" smtClean="0"/>
              <a:t> t</a:t>
            </a:r>
            <a:r>
              <a:rPr lang="en-US" dirty="0" smtClean="0"/>
              <a:t>opics </a:t>
            </a:r>
            <a:r>
              <a:rPr lang="en-US" baseline="0" dirty="0" smtClean="0"/>
              <a:t>are:</a:t>
            </a:r>
            <a:endParaRPr lang="en-US" baseline="0" dirty="0"/>
          </a:p>
          <a:p>
            <a:pPr marL="285750" marR="0" indent="-285750" defTabSz="914400" eaLnBrk="1" fontAlgn="auto" latinLnBrk="0" hangingPunct="1">
              <a:lnSpc>
                <a:spcPct val="100000"/>
              </a:lnSpc>
              <a:spcBef>
                <a:spcPts val="0"/>
              </a:spcBef>
              <a:spcAft>
                <a:spcPts val="0"/>
              </a:spcAft>
              <a:buClrTx/>
              <a:buSzTx/>
              <a:buFont typeface="Arial"/>
              <a:buChar char="•"/>
              <a:tabLst/>
              <a:defRPr/>
            </a:pPr>
            <a:r>
              <a:rPr lang="en-US" baseline="0" dirty="0"/>
              <a:t>Crypto </a:t>
            </a:r>
            <a:r>
              <a:rPr lang="en-US" baseline="0" dirty="0" smtClean="0"/>
              <a:t>Forum</a:t>
            </a:r>
          </a:p>
          <a:p>
            <a:pPr marL="285750" marR="0" indent="-285750" defTabSz="914400" eaLnBrk="1" fontAlgn="auto" latinLnBrk="0" hangingPunct="1">
              <a:lnSpc>
                <a:spcPct val="100000"/>
              </a:lnSpc>
              <a:spcBef>
                <a:spcPts val="0"/>
              </a:spcBef>
              <a:spcAft>
                <a:spcPts val="0"/>
              </a:spcAft>
              <a:buClrTx/>
              <a:buSzTx/>
              <a:buFont typeface="Arial"/>
              <a:buChar char="•"/>
              <a:tabLst/>
              <a:defRPr/>
            </a:pPr>
            <a:r>
              <a:rPr lang="en-US" baseline="0" dirty="0" smtClean="0"/>
              <a:t>Quantum Internet</a:t>
            </a:r>
            <a:endParaRPr lang="en-US" baseline="0" dirty="0"/>
          </a:p>
          <a:p>
            <a:pPr marL="285750" marR="0" indent="-285750" defTabSz="914400" eaLnBrk="1" fontAlgn="auto" latinLnBrk="0" hangingPunct="1">
              <a:lnSpc>
                <a:spcPct val="100000"/>
              </a:lnSpc>
              <a:spcBef>
                <a:spcPts val="0"/>
              </a:spcBef>
              <a:spcAft>
                <a:spcPts val="0"/>
              </a:spcAft>
              <a:buClrTx/>
              <a:buSzTx/>
              <a:buFont typeface="Arial"/>
              <a:buChar char="•"/>
              <a:tabLst/>
              <a:defRPr/>
            </a:pPr>
            <a:r>
              <a:rPr lang="en-US" baseline="0" dirty="0"/>
              <a:t>Human Rights and Standards</a:t>
            </a:r>
          </a:p>
          <a:p>
            <a:pPr marL="285750" marR="0" indent="-285750" defTabSz="914400" eaLnBrk="1" fontAlgn="auto" latinLnBrk="0" hangingPunct="1">
              <a:lnSpc>
                <a:spcPct val="100000"/>
              </a:lnSpc>
              <a:spcBef>
                <a:spcPts val="0"/>
              </a:spcBef>
              <a:spcAft>
                <a:spcPts val="0"/>
              </a:spcAft>
              <a:buClrTx/>
              <a:buSzTx/>
              <a:buFont typeface="Arial"/>
              <a:buChar char="•"/>
              <a:tabLst/>
              <a:defRPr/>
            </a:pPr>
            <a:r>
              <a:rPr lang="en-US" baseline="0" dirty="0"/>
              <a:t>Measurements and analytics</a:t>
            </a:r>
          </a:p>
          <a:p>
            <a:pPr marL="285750" marR="0" indent="-285750" defTabSz="914400" eaLnBrk="1" fontAlgn="auto" latinLnBrk="0" hangingPunct="1">
              <a:lnSpc>
                <a:spcPct val="100000"/>
              </a:lnSpc>
              <a:spcBef>
                <a:spcPts val="0"/>
              </a:spcBef>
              <a:spcAft>
                <a:spcPts val="0"/>
              </a:spcAft>
              <a:buClrTx/>
              <a:buSzTx/>
              <a:buFont typeface="Arial"/>
              <a:buChar char="•"/>
              <a:tabLst/>
              <a:defRPr/>
            </a:pPr>
            <a:r>
              <a:rPr lang="en-US" baseline="0" dirty="0"/>
              <a:t>Thing-to-thing</a:t>
            </a:r>
          </a:p>
        </p:txBody>
      </p:sp>
    </p:spTree>
    <p:extLst>
      <p:ext uri="{BB962C8B-B14F-4D97-AF65-F5344CB8AC3E}">
        <p14:creationId xmlns:p14="http://schemas.microsoft.com/office/powerpoint/2010/main" val="19838214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Ares</a:t>
            </a:r>
            <a:r>
              <a:rPr lang="en-US" baseline="0" dirty="0" smtClean="0"/>
              <a:t> sometimes hold meetings (good opportunity to get an overview of what’s currently being discussed in an area).</a:t>
            </a:r>
          </a:p>
          <a:p>
            <a:endParaRPr lang="en-US" baseline="0" dirty="0" smtClean="0"/>
          </a:p>
          <a:p>
            <a:r>
              <a:rPr lang="en-US" baseline="0" dirty="0" smtClean="0"/>
              <a:t>There is a plenary session that usually has one or two technical presentations and lots of room for discussion. Also used for reporting form various activities.  </a:t>
            </a:r>
          </a:p>
          <a:p>
            <a:endParaRPr lang="en-US" baseline="0" dirty="0" smtClean="0"/>
          </a:p>
          <a:p>
            <a:r>
              <a:rPr lang="en-US" baseline="0" dirty="0" smtClean="0"/>
              <a:t>There is usually a lunch talk organized on Thursday.</a:t>
            </a:r>
            <a:endParaRPr lang="en-US" dirty="0"/>
          </a:p>
        </p:txBody>
      </p:sp>
    </p:spTree>
    <p:extLst>
      <p:ext uri="{BB962C8B-B14F-4D97-AF65-F5344CB8AC3E}">
        <p14:creationId xmlns:p14="http://schemas.microsoft.com/office/powerpoint/2010/main" val="2999024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And there is more!</a:t>
            </a:r>
            <a:endParaRPr lang="en-US" dirty="0"/>
          </a:p>
        </p:txBody>
      </p:sp>
    </p:spTree>
    <p:extLst>
      <p:ext uri="{BB962C8B-B14F-4D97-AF65-F5344CB8AC3E}">
        <p14:creationId xmlns:p14="http://schemas.microsoft.com/office/powerpoint/2010/main" val="3704976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And please don’t forget to enjoy yourselves, to network with others and</a:t>
            </a:r>
            <a:r>
              <a:rPr lang="en-US" baseline="0" dirty="0" smtClean="0"/>
              <a:t> to make lots of friends. </a:t>
            </a:r>
          </a:p>
          <a:p>
            <a:endParaRPr lang="en-US" baseline="0" dirty="0" smtClean="0"/>
          </a:p>
          <a:p>
            <a:r>
              <a:rPr lang="en-US" baseline="0" dirty="0" smtClean="0"/>
              <a:t>There are social events on Tuesday evening (Note: not every IETF meeting has a social event, depends on the host and the venue).</a:t>
            </a:r>
          </a:p>
          <a:p>
            <a:endParaRPr lang="en-US" baseline="0" dirty="0" smtClean="0"/>
          </a:p>
          <a:p>
            <a:r>
              <a:rPr lang="en-US" baseline="0" dirty="0" err="1" smtClean="0"/>
              <a:t>Systers</a:t>
            </a:r>
            <a:r>
              <a:rPr lang="en-US" baseline="0" dirty="0" smtClean="0"/>
              <a:t> lunch on Thursday. Please subscribe to mailing list or approach one of us.</a:t>
            </a:r>
            <a:endParaRPr lang="en-US" dirty="0"/>
          </a:p>
        </p:txBody>
      </p:sp>
    </p:spTree>
    <p:extLst>
      <p:ext uri="{BB962C8B-B14F-4D97-AF65-F5344CB8AC3E}">
        <p14:creationId xmlns:p14="http://schemas.microsoft.com/office/powerpoint/2010/main" val="1144170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defTabSz="411479">
              <a:lnSpc>
                <a:spcPct val="110000"/>
              </a:lnSpc>
              <a:spcBef>
                <a:spcPts val="300"/>
              </a:spcBef>
              <a:buClrTx/>
              <a:buSzTx/>
              <a:buFontTx/>
              <a:buNone/>
              <a:defRPr sz="989">
                <a:solidFill>
                  <a:srgbClr val="000000"/>
                </a:solidFill>
                <a:latin typeface="Montserrat Bold"/>
                <a:ea typeface="Montserrat Bold"/>
                <a:cs typeface="Montserrat Bold"/>
                <a:sym typeface="Montserrat Bold"/>
              </a:defRPr>
            </a:pPr>
            <a:r>
              <a:rPr lang="en-US" dirty="0"/>
              <a:t>The IETF </a:t>
            </a:r>
            <a:r>
              <a:rPr lang="en-US" dirty="0" smtClean="0"/>
              <a:t>Secretariat:</a:t>
            </a:r>
            <a:endParaRPr lang="en-US" dirty="0"/>
          </a:p>
          <a:p>
            <a:pPr marL="171450" indent="-171450" defTabSz="411479">
              <a:lnSpc>
                <a:spcPct val="110000"/>
              </a:lnSpc>
              <a:spcBef>
                <a:spcPts val="300"/>
              </a:spcBef>
              <a:buClrTx/>
              <a:buSzPct val="100000"/>
              <a:buFontTx/>
              <a:buChar char="-"/>
              <a:defRPr sz="989">
                <a:solidFill>
                  <a:srgbClr val="000000"/>
                </a:solidFill>
              </a:defRPr>
            </a:pPr>
            <a:r>
              <a:rPr lang="en-US" dirty="0" smtClean="0"/>
              <a:t>We </a:t>
            </a:r>
            <a:r>
              <a:rPr lang="en-US" dirty="0"/>
              <a:t>can’t hold the meeting without their help</a:t>
            </a:r>
            <a:r>
              <a:rPr lang="en-US" dirty="0" smtClean="0"/>
              <a:t>!</a:t>
            </a:r>
          </a:p>
          <a:p>
            <a:pPr marL="171450" indent="-171450" defTabSz="411479">
              <a:lnSpc>
                <a:spcPct val="110000"/>
              </a:lnSpc>
              <a:spcBef>
                <a:spcPts val="300"/>
              </a:spcBef>
              <a:buClrTx/>
              <a:buSzPct val="100000"/>
              <a:buFontTx/>
              <a:buChar char="-"/>
              <a:defRPr sz="989">
                <a:solidFill>
                  <a:srgbClr val="000000"/>
                </a:solidFill>
              </a:defRPr>
            </a:pPr>
            <a:r>
              <a:rPr lang="en-US" dirty="0" smtClean="0"/>
              <a:t>Permanent </a:t>
            </a:r>
            <a:r>
              <a:rPr lang="en-US" dirty="0"/>
              <a:t>staff of ~10 plus registration </a:t>
            </a:r>
            <a:r>
              <a:rPr lang="en-US" dirty="0" smtClean="0"/>
              <a:t>staff</a:t>
            </a:r>
          </a:p>
          <a:p>
            <a:pPr marL="171450" indent="-171450" defTabSz="411479">
              <a:lnSpc>
                <a:spcPct val="110000"/>
              </a:lnSpc>
              <a:spcBef>
                <a:spcPts val="300"/>
              </a:spcBef>
              <a:buClrTx/>
              <a:buSzPct val="100000"/>
              <a:buFontTx/>
              <a:buChar char="-"/>
              <a:defRPr sz="989">
                <a:solidFill>
                  <a:srgbClr val="000000"/>
                </a:solidFill>
              </a:defRPr>
            </a:pPr>
            <a:r>
              <a:rPr lang="en-US" dirty="0" smtClean="0"/>
              <a:t>Manages </a:t>
            </a:r>
            <a:r>
              <a:rPr lang="en-US" dirty="0"/>
              <a:t>the IETF meetings &amp; provides between-meeting support</a:t>
            </a:r>
          </a:p>
          <a:p>
            <a:pPr marL="0" indent="0" defTabSz="411479">
              <a:lnSpc>
                <a:spcPct val="110000"/>
              </a:lnSpc>
              <a:spcBef>
                <a:spcPts val="300"/>
              </a:spcBef>
              <a:buClrTx/>
              <a:buSzTx/>
              <a:buFontTx/>
              <a:buNone/>
              <a:defRPr sz="989">
                <a:solidFill>
                  <a:srgbClr val="000000"/>
                </a:solidFill>
              </a:defRPr>
            </a:pPr>
            <a:endParaRPr lang="en-US" dirty="0"/>
          </a:p>
          <a:p>
            <a:pPr marL="0" indent="0" defTabSz="411479">
              <a:lnSpc>
                <a:spcPct val="110000"/>
              </a:lnSpc>
              <a:spcBef>
                <a:spcPts val="300"/>
              </a:spcBef>
              <a:buClrTx/>
              <a:buSzTx/>
              <a:buFontTx/>
              <a:buNone/>
              <a:defRPr sz="989">
                <a:solidFill>
                  <a:srgbClr val="000000"/>
                </a:solidFill>
                <a:latin typeface="Montserrat Bold"/>
                <a:ea typeface="Montserrat Bold"/>
                <a:cs typeface="Montserrat Bold"/>
                <a:sym typeface="Montserrat Bold"/>
              </a:defRPr>
            </a:pPr>
            <a:r>
              <a:rPr lang="en-US" dirty="0"/>
              <a:t>The RFC </a:t>
            </a:r>
            <a:r>
              <a:rPr lang="en-US" dirty="0" smtClean="0"/>
              <a:t>Editor:</a:t>
            </a:r>
            <a:endParaRPr lang="en-US" dirty="0"/>
          </a:p>
          <a:p>
            <a:pPr marL="171450" indent="-171450" defTabSz="411479">
              <a:lnSpc>
                <a:spcPct val="110000"/>
              </a:lnSpc>
              <a:spcBef>
                <a:spcPts val="300"/>
              </a:spcBef>
              <a:buClrTx/>
              <a:buSzTx/>
              <a:buFontTx/>
              <a:buChar char="-"/>
              <a:defRPr sz="989">
                <a:solidFill>
                  <a:srgbClr val="000000"/>
                </a:solidFill>
              </a:defRPr>
            </a:pPr>
            <a:r>
              <a:rPr lang="en-US" dirty="0" smtClean="0"/>
              <a:t>Turns </a:t>
            </a:r>
            <a:r>
              <a:rPr lang="en-US" dirty="0"/>
              <a:t>Internet-Drafts into RFCs – publication series of the IETF, IRTF, </a:t>
            </a:r>
            <a:r>
              <a:rPr lang="en-US" dirty="0" smtClean="0"/>
              <a:t>IAB </a:t>
            </a:r>
            <a:r>
              <a:rPr lang="en-US" dirty="0"/>
              <a:t>and Independent Streams</a:t>
            </a:r>
          </a:p>
          <a:p>
            <a:pPr marL="0" indent="0" defTabSz="411479">
              <a:lnSpc>
                <a:spcPct val="110000"/>
              </a:lnSpc>
              <a:spcBef>
                <a:spcPts val="300"/>
              </a:spcBef>
              <a:buClrTx/>
              <a:buSzTx/>
              <a:buFontTx/>
              <a:buNone/>
              <a:defRPr sz="989">
                <a:solidFill>
                  <a:srgbClr val="000000"/>
                </a:solidFill>
              </a:defRPr>
            </a:pPr>
            <a:endParaRPr lang="en-US" dirty="0"/>
          </a:p>
          <a:p>
            <a:pPr marL="0" indent="0" defTabSz="411479">
              <a:lnSpc>
                <a:spcPct val="110000"/>
              </a:lnSpc>
              <a:spcBef>
                <a:spcPts val="300"/>
              </a:spcBef>
              <a:buClrTx/>
              <a:buSzTx/>
              <a:buFontTx/>
              <a:buNone/>
              <a:defRPr sz="989">
                <a:solidFill>
                  <a:srgbClr val="000000"/>
                </a:solidFill>
                <a:latin typeface="Montserrat Bold"/>
                <a:ea typeface="Montserrat Bold"/>
                <a:cs typeface="Montserrat Bold"/>
                <a:sym typeface="Montserrat Bold"/>
              </a:defRPr>
            </a:pPr>
            <a:r>
              <a:rPr lang="en-US" dirty="0"/>
              <a:t>The Internet Assigned Names and Numbers Authority (IANA</a:t>
            </a:r>
            <a:r>
              <a:rPr lang="en-US" dirty="0" smtClean="0"/>
              <a:t>):</a:t>
            </a:r>
            <a:endParaRPr lang="en-US" dirty="0"/>
          </a:p>
          <a:p>
            <a:pPr marL="171450" indent="-171450" defTabSz="411479">
              <a:lnSpc>
                <a:spcPct val="110000"/>
              </a:lnSpc>
              <a:spcBef>
                <a:spcPts val="300"/>
              </a:spcBef>
              <a:buClrTx/>
              <a:buSzTx/>
              <a:buFontTx/>
              <a:buChar char="-"/>
              <a:defRPr sz="989">
                <a:solidFill>
                  <a:srgbClr val="000000"/>
                </a:solidFill>
              </a:defRPr>
            </a:pPr>
            <a:r>
              <a:rPr lang="en-US" dirty="0" smtClean="0"/>
              <a:t>Primary </a:t>
            </a:r>
            <a:r>
              <a:rPr lang="en-US" dirty="0"/>
              <a:t>IETF role is parameter </a:t>
            </a:r>
            <a:r>
              <a:rPr lang="en-US" dirty="0" smtClean="0"/>
              <a:t>registrar</a:t>
            </a:r>
            <a:endParaRPr lang="en-US" dirty="0"/>
          </a:p>
          <a:p>
            <a:pPr marL="0" indent="0" defTabSz="411479">
              <a:lnSpc>
                <a:spcPct val="110000"/>
              </a:lnSpc>
              <a:spcBef>
                <a:spcPts val="300"/>
              </a:spcBef>
              <a:buClrTx/>
              <a:buSzTx/>
              <a:buFontTx/>
              <a:buNone/>
              <a:defRPr sz="989">
                <a:solidFill>
                  <a:srgbClr val="000000"/>
                </a:solidFill>
              </a:defRPr>
            </a:pPr>
            <a:endParaRPr lang="en-US" dirty="0"/>
          </a:p>
          <a:p>
            <a:pPr marL="0" indent="0" defTabSz="411479">
              <a:lnSpc>
                <a:spcPct val="110000"/>
              </a:lnSpc>
              <a:spcBef>
                <a:spcPts val="300"/>
              </a:spcBef>
              <a:buClrTx/>
              <a:buSzTx/>
              <a:buFontTx/>
              <a:buNone/>
              <a:defRPr sz="989">
                <a:solidFill>
                  <a:srgbClr val="000000"/>
                </a:solidFill>
                <a:latin typeface="Montserrat Bold"/>
                <a:ea typeface="Montserrat Bold"/>
                <a:cs typeface="Montserrat Bold"/>
                <a:sym typeface="Montserrat Bold"/>
              </a:defRPr>
            </a:pPr>
            <a:r>
              <a:rPr lang="en-US" dirty="0"/>
              <a:t>The IAD – IETF Administrative </a:t>
            </a:r>
            <a:r>
              <a:rPr lang="en-US" dirty="0" smtClean="0"/>
              <a:t>Director:</a:t>
            </a:r>
            <a:endParaRPr lang="en-US" dirty="0">
              <a:latin typeface="Montserrat Regular"/>
              <a:ea typeface="Montserrat Regular"/>
              <a:cs typeface="Montserrat Regular"/>
              <a:sym typeface="Montserrat Regular"/>
            </a:endParaRPr>
          </a:p>
          <a:p>
            <a:pPr marL="171450" indent="-171450" defTabSz="411479">
              <a:lnSpc>
                <a:spcPct val="110000"/>
              </a:lnSpc>
              <a:spcBef>
                <a:spcPts val="300"/>
              </a:spcBef>
              <a:buClrTx/>
              <a:buSzTx/>
              <a:buFontTx/>
              <a:buChar char="-"/>
              <a:defRPr sz="989">
                <a:solidFill>
                  <a:srgbClr val="000000"/>
                </a:solidFill>
                <a:latin typeface="Montserrat Bold"/>
                <a:ea typeface="Montserrat Bold"/>
                <a:cs typeface="Montserrat Bold"/>
                <a:sym typeface="Montserrat Bold"/>
              </a:defRPr>
            </a:pPr>
            <a:r>
              <a:rPr lang="en-US" dirty="0" smtClean="0">
                <a:latin typeface="Montserrat Regular"/>
                <a:ea typeface="Montserrat Regular"/>
                <a:cs typeface="Montserrat Regular"/>
                <a:sym typeface="Montserrat Regular"/>
              </a:rPr>
              <a:t>Not </a:t>
            </a:r>
            <a:r>
              <a:rPr lang="en-US" dirty="0">
                <a:latin typeface="Montserrat Regular"/>
                <a:ea typeface="Montserrat Regular"/>
                <a:cs typeface="Montserrat Regular"/>
                <a:sym typeface="Montserrat Regular"/>
              </a:rPr>
              <a:t>technically a </a:t>
            </a:r>
            <a:r>
              <a:rPr lang="en-US" dirty="0" smtClean="0">
                <a:latin typeface="Montserrat Regular"/>
                <a:ea typeface="Montserrat Regular"/>
                <a:cs typeface="Montserrat Regular"/>
                <a:sym typeface="Montserrat Regular"/>
              </a:rPr>
              <a:t>group</a:t>
            </a:r>
          </a:p>
          <a:p>
            <a:pPr marL="0" indent="0" defTabSz="411479">
              <a:lnSpc>
                <a:spcPct val="110000"/>
              </a:lnSpc>
              <a:spcBef>
                <a:spcPts val="300"/>
              </a:spcBef>
              <a:buClrTx/>
              <a:buSzTx/>
              <a:buFontTx/>
              <a:buNone/>
              <a:defRPr sz="989">
                <a:solidFill>
                  <a:srgbClr val="000000"/>
                </a:solidFill>
                <a:latin typeface="Montserrat Bold"/>
                <a:ea typeface="Montserrat Bold"/>
                <a:cs typeface="Montserrat Bold"/>
                <a:sym typeface="Montserrat Bold"/>
              </a:defRPr>
            </a:pPr>
            <a:endParaRPr lang="en-US" dirty="0">
              <a:latin typeface="Montserrat Regular"/>
              <a:ea typeface="Montserrat Regular"/>
              <a:cs typeface="Montserrat Regular"/>
              <a:sym typeface="Montserrat Regular"/>
            </a:endParaRPr>
          </a:p>
          <a:p>
            <a:endParaRPr lang="en-US" dirty="0"/>
          </a:p>
        </p:txBody>
      </p:sp>
    </p:spTree>
    <p:extLst>
      <p:ext uri="{BB962C8B-B14F-4D97-AF65-F5344CB8AC3E}">
        <p14:creationId xmlns:p14="http://schemas.microsoft.com/office/powerpoint/2010/main" val="23042531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If you experience</a:t>
            </a:r>
            <a:r>
              <a:rPr lang="en-US" baseline="0" dirty="0" smtClean="0"/>
              <a:t> anything unusual or anything that you don’t feel comfortable with, please do not hesitate to find any of these three friendly people. </a:t>
            </a:r>
          </a:p>
          <a:p>
            <a:r>
              <a:rPr lang="en-US" baseline="0" dirty="0" smtClean="0"/>
              <a:t>All reports will be handled with strict confidence. </a:t>
            </a:r>
          </a:p>
          <a:p>
            <a:endParaRPr lang="en-US" baseline="0" dirty="0" smtClean="0"/>
          </a:p>
          <a:p>
            <a:endParaRPr lang="en-US" dirty="0"/>
          </a:p>
        </p:txBody>
      </p:sp>
    </p:spTree>
    <p:extLst>
      <p:ext uri="{BB962C8B-B14F-4D97-AF65-F5344CB8AC3E}">
        <p14:creationId xmlns:p14="http://schemas.microsoft.com/office/powerpoint/2010/main" val="24134881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You</a:t>
            </a:r>
            <a:r>
              <a:rPr lang="en-US" baseline="0" dirty="0" smtClean="0"/>
              <a:t> will see some people with colored dots or ribbons on their badge. </a:t>
            </a:r>
          </a:p>
          <a:p>
            <a:r>
              <a:rPr lang="en-US" baseline="0" dirty="0" smtClean="0"/>
              <a:t>You as a Newcomers will have a red-brown ribbon stating that you are a newcomer (so that people are gentle to you :-))</a:t>
            </a:r>
          </a:p>
          <a:p>
            <a:endParaRPr lang="en-US" baseline="0" dirty="0" smtClean="0"/>
          </a:p>
          <a:p>
            <a:r>
              <a:rPr lang="en-US" baseline="0" dirty="0" smtClean="0"/>
              <a:t>Here you can see the meaning behind all the dots and ribbons. But please don’t hesitate to ask people what their roles are.</a:t>
            </a:r>
          </a:p>
          <a:p>
            <a:endParaRPr lang="en-US" dirty="0"/>
          </a:p>
        </p:txBody>
      </p:sp>
    </p:spTree>
    <p:extLst>
      <p:ext uri="{BB962C8B-B14F-4D97-AF65-F5344CB8AC3E}">
        <p14:creationId xmlns:p14="http://schemas.microsoft.com/office/powerpoint/2010/main" val="2563573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There will be</a:t>
            </a:r>
            <a:r>
              <a:rPr lang="en-US" baseline="0" dirty="0" smtClean="0"/>
              <a:t> </a:t>
            </a:r>
            <a:r>
              <a:rPr lang="en-US" dirty="0" smtClean="0"/>
              <a:t>three sections to this presentation:</a:t>
            </a:r>
          </a:p>
          <a:p>
            <a:pPr marL="285750" indent="-285750">
              <a:buFontTx/>
              <a:buChar char="-"/>
            </a:pPr>
            <a:r>
              <a:rPr lang="en-US" baseline="0" dirty="0" smtClean="0"/>
              <a:t>Introduction to Newcomers activities at the IETF meeting</a:t>
            </a:r>
          </a:p>
          <a:p>
            <a:pPr marL="285750" indent="-285750">
              <a:buFontTx/>
              <a:buChar char="-"/>
            </a:pPr>
            <a:r>
              <a:rPr lang="en-US" baseline="0" dirty="0" smtClean="0"/>
              <a:t>Introduction to the IETF structure and related organizations</a:t>
            </a:r>
          </a:p>
          <a:p>
            <a:pPr marL="285750" indent="-285750">
              <a:buFontTx/>
              <a:buChar char="-"/>
            </a:pPr>
            <a:r>
              <a:rPr lang="en-US" dirty="0" smtClean="0"/>
              <a:t>The IETF week in a nutshell</a:t>
            </a:r>
          </a:p>
          <a:p>
            <a:pPr marL="285750" indent="-285750">
              <a:buFontTx/>
              <a:buChar char="-"/>
            </a:pPr>
            <a:r>
              <a:rPr lang="en-US" dirty="0" smtClean="0"/>
              <a:t>Key people and additional resources</a:t>
            </a:r>
          </a:p>
          <a:p>
            <a:pPr marL="285750" indent="-285750">
              <a:buFontTx/>
              <a:buChar char="-"/>
            </a:pPr>
            <a:endParaRPr lang="en-US" dirty="0" smtClean="0"/>
          </a:p>
          <a:p>
            <a:pPr marL="0" indent="0">
              <a:buFontTx/>
              <a:buNone/>
            </a:pPr>
            <a:r>
              <a:rPr lang="en-US" dirty="0" smtClean="0"/>
              <a:t>Feel free to ask questions after each section.</a:t>
            </a:r>
          </a:p>
          <a:p>
            <a:pPr marL="0" indent="0">
              <a:buFontTx/>
              <a:buNone/>
            </a:pPr>
            <a:endParaRPr lang="en-US" dirty="0" smtClean="0"/>
          </a:p>
        </p:txBody>
      </p:sp>
    </p:spTree>
    <p:extLst>
      <p:ext uri="{BB962C8B-B14F-4D97-AF65-F5344CB8AC3E}">
        <p14:creationId xmlns:p14="http://schemas.microsoft.com/office/powerpoint/2010/main" val="6840336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Newcomers’ page</a:t>
            </a:r>
            <a:br>
              <a:rPr lang="en-US" dirty="0"/>
            </a:br>
            <a:r>
              <a:rPr lang="en-US" dirty="0">
                <a:solidFill>
                  <a:schemeClr val="accent1">
                    <a:lumOff val="-7490"/>
                  </a:schemeClr>
                </a:solidFill>
              </a:rPr>
              <a:t>https://</a:t>
            </a:r>
            <a:r>
              <a:rPr lang="en-US" dirty="0" err="1">
                <a:solidFill>
                  <a:schemeClr val="accent1">
                    <a:lumOff val="-7490"/>
                  </a:schemeClr>
                </a:solidFill>
              </a:rPr>
              <a:t>www.ietf.org</a:t>
            </a:r>
            <a:r>
              <a:rPr lang="en-US" dirty="0">
                <a:solidFill>
                  <a:schemeClr val="accent1">
                    <a:lumOff val="-7490"/>
                  </a:schemeClr>
                </a:solidFill>
              </a:rPr>
              <a:t>/about/participate/get-started/</a:t>
            </a:r>
          </a:p>
          <a:p>
            <a:endParaRPr lang="en-US" dirty="0"/>
          </a:p>
        </p:txBody>
      </p:sp>
    </p:spTree>
    <p:extLst>
      <p:ext uri="{BB962C8B-B14F-4D97-AF65-F5344CB8AC3E}">
        <p14:creationId xmlns:p14="http://schemas.microsoft.com/office/powerpoint/2010/main" val="34956818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8968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u="sng" dirty="0">
                <a:uFill>
                  <a:solidFill>
                    <a:schemeClr val="accent5"/>
                  </a:solidFill>
                </a:uFill>
                <a:hlinkClick r:id="rId3"/>
              </a:rPr>
              <a:t>https://www.ietf.org/how/meetings/</a:t>
            </a:r>
            <a:r>
              <a:rPr lang="en-US" sz="1400" u="sng" dirty="0" smtClean="0">
                <a:uFill>
                  <a:solidFill>
                    <a:schemeClr val="accent5"/>
                  </a:solidFill>
                </a:uFill>
                <a:hlinkClick r:id="rId3"/>
              </a:rPr>
              <a:t>103/</a:t>
            </a:r>
            <a:r>
              <a:rPr lang="en-US" sz="1400" u="sng" dirty="0">
                <a:uFill>
                  <a:solidFill>
                    <a:schemeClr val="accent5"/>
                  </a:solidFill>
                </a:uFill>
                <a:hlinkClick r:id="rId3"/>
              </a:rPr>
              <a:t>remote/</a:t>
            </a:r>
          </a:p>
          <a:p>
            <a:endParaRPr lang="en-US" dirty="0"/>
          </a:p>
        </p:txBody>
      </p:sp>
    </p:spTree>
    <p:extLst>
      <p:ext uri="{BB962C8B-B14F-4D97-AF65-F5344CB8AC3E}">
        <p14:creationId xmlns:p14="http://schemas.microsoft.com/office/powerpoint/2010/main" val="5610045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3196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This and the following slide are the IETF Note Well that applies to all IETF participation. By participating in the IETF in person or remotely, you agree to these policies. </a:t>
            </a:r>
          </a:p>
          <a:p>
            <a:endParaRPr lang="en-US" dirty="0" smtClean="0"/>
          </a:p>
          <a:p>
            <a:r>
              <a:rPr lang="en-US" dirty="0" smtClean="0"/>
              <a:t>You</a:t>
            </a:r>
            <a:r>
              <a:rPr lang="en-US" baseline="0" dirty="0" smtClean="0"/>
              <a:t> </a:t>
            </a:r>
            <a:r>
              <a:rPr lang="en-US" baseline="0" dirty="0"/>
              <a:t>don’t have to read all this right now. But you will see this text a lot during the IETF week (at the beginning of all WG session). It is important for you to read this before you participate (see link on top of the slide).</a:t>
            </a:r>
            <a:endParaRPr lang="en-US" dirty="0"/>
          </a:p>
          <a:p>
            <a:endParaRPr lang="en-US" dirty="0"/>
          </a:p>
        </p:txBody>
      </p:sp>
    </p:spTree>
    <p:extLst>
      <p:ext uri="{BB962C8B-B14F-4D97-AF65-F5344CB8AC3E}">
        <p14:creationId xmlns:p14="http://schemas.microsoft.com/office/powerpoint/2010/main" val="1209355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is still part of the IETF Note Well. It lists a number of documents</a:t>
            </a:r>
            <a:r>
              <a:rPr lang="en-US" baseline="0" dirty="0" smtClean="0"/>
              <a:t> that all IETF participants agree to follow. Please make sure you are familiar with these documents.</a:t>
            </a:r>
            <a:endParaRPr lang="en-US" dirty="0"/>
          </a:p>
        </p:txBody>
      </p:sp>
    </p:spTree>
    <p:extLst>
      <p:ext uri="{BB962C8B-B14F-4D97-AF65-F5344CB8AC3E}">
        <p14:creationId xmlns:p14="http://schemas.microsoft.com/office/powerpoint/2010/main" val="1494748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There are</a:t>
            </a:r>
            <a:r>
              <a:rPr lang="en-US" baseline="0" dirty="0" smtClean="0"/>
              <a:t> a number of events organized specifically for IETF Newcomers early in the week. Please try to attend as this will make it easier for you during the rest of the week.</a:t>
            </a:r>
          </a:p>
          <a:p>
            <a:r>
              <a:rPr lang="en-US" baseline="0" dirty="0" smtClean="0"/>
              <a:t>All information can be found here: </a:t>
            </a:r>
            <a:r>
              <a:rPr lang="en-US" sz="1400" dirty="0" smtClean="0">
                <a:solidFill>
                  <a:schemeClr val="tx1">
                    <a:lumMod val="60000"/>
                    <a:lumOff val="40000"/>
                  </a:schemeClr>
                </a:solidFill>
                <a:hlinkClick r:id="rId3"/>
              </a:rPr>
              <a:t>https</a:t>
            </a:r>
            <a:r>
              <a:rPr lang="en-US" sz="1400" dirty="0">
                <a:solidFill>
                  <a:schemeClr val="tx1">
                    <a:lumMod val="60000"/>
                    <a:lumOff val="40000"/>
                  </a:schemeClr>
                </a:solidFill>
                <a:hlinkClick r:id="rId3"/>
              </a:rPr>
              <a:t>://www.ietf.org/how/meetings/</a:t>
            </a:r>
            <a:r>
              <a:rPr lang="en-US" sz="1400" dirty="0" smtClean="0">
                <a:solidFill>
                  <a:schemeClr val="tx1">
                    <a:lumMod val="60000"/>
                    <a:lumOff val="40000"/>
                  </a:schemeClr>
                </a:solidFill>
                <a:hlinkClick r:id="rId3"/>
              </a:rPr>
              <a:t>103/</a:t>
            </a:r>
            <a:r>
              <a:rPr lang="en-US" sz="1400" dirty="0">
                <a:solidFill>
                  <a:schemeClr val="tx1">
                    <a:lumMod val="60000"/>
                    <a:lumOff val="40000"/>
                  </a:schemeClr>
                </a:solidFill>
                <a:hlinkClick r:id="rId3"/>
              </a:rPr>
              <a:t>newcomers/</a:t>
            </a:r>
            <a:r>
              <a:rPr lang="en-US" sz="1400" dirty="0">
                <a:solidFill>
                  <a:schemeClr val="tx1">
                    <a:lumMod val="60000"/>
                    <a:lumOff val="40000"/>
                  </a:schemeClr>
                </a:solidFill>
              </a:rPr>
              <a:t/>
            </a:r>
            <a:br>
              <a:rPr lang="en-US" sz="1400" dirty="0">
                <a:solidFill>
                  <a:schemeClr val="tx1">
                    <a:lumMod val="60000"/>
                    <a:lumOff val="40000"/>
                  </a:schemeClr>
                </a:solidFill>
              </a:rPr>
            </a:br>
            <a:endParaRPr lang="en-US" dirty="0"/>
          </a:p>
        </p:txBody>
      </p:sp>
    </p:spTree>
    <p:extLst>
      <p:ext uri="{BB962C8B-B14F-4D97-AF65-F5344CB8AC3E}">
        <p14:creationId xmlns:p14="http://schemas.microsoft.com/office/powerpoint/2010/main" val="1839281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381000" y="685800"/>
            <a:ext cx="6096000" cy="3429000"/>
          </a:xfrm>
          <a:prstGeom prst="rect">
            <a:avLst/>
          </a:prstGeom>
        </p:spPr>
        <p:txBody>
          <a:bodyPr/>
          <a:lstStyle/>
          <a:p>
            <a:endParaRPr/>
          </a:p>
        </p:txBody>
      </p:sp>
      <p:sp>
        <p:nvSpPr>
          <p:cNvPr id="135" name="Shape 135"/>
          <p:cNvSpPr>
            <a:spLocks noGrp="1"/>
          </p:cNvSpPr>
          <p:nvPr>
            <p:ph type="body" sz="quarter" idx="1"/>
          </p:nvPr>
        </p:nvSpPr>
        <p:spPr>
          <a:prstGeom prst="rect">
            <a:avLst/>
          </a:prstGeom>
        </p:spPr>
        <p:txBody>
          <a:bodyPr/>
          <a:lstStyle/>
          <a:p>
            <a:pPr>
              <a:defRPr sz="1100"/>
            </a:pPr>
            <a:r>
              <a:rPr lang="en-US" dirty="0"/>
              <a:t>The primary purpose of this presentation is to give you the information you need to begin active participation in the IETF. </a:t>
            </a:r>
            <a:endParaRPr lang="en-US" dirty="0" smtClean="0"/>
          </a:p>
          <a:p>
            <a:pPr>
              <a:defRPr sz="1100"/>
            </a:pPr>
            <a:r>
              <a:rPr lang="en-US" dirty="0" smtClean="0"/>
              <a:t>We</a:t>
            </a:r>
            <a:r>
              <a:rPr lang="en-US" baseline="0" dirty="0" smtClean="0"/>
              <a:t> hope the information will help you to survive the week.</a:t>
            </a:r>
          </a:p>
          <a:p>
            <a:pPr>
              <a:defRPr sz="1100"/>
            </a:pPr>
            <a:endParaRPr lang="en-US" baseline="0" dirty="0" smtClean="0"/>
          </a:p>
          <a:p>
            <a:pPr>
              <a:defRPr sz="1100"/>
            </a:pPr>
            <a:r>
              <a:rPr lang="en-US" baseline="0" dirty="0" smtClean="0"/>
              <a:t>There is a lot more to learn about the IETF, for instance its history, how to write a standards and much more.</a:t>
            </a:r>
          </a:p>
          <a:p>
            <a:pPr>
              <a:defRPr sz="1100"/>
            </a:pPr>
            <a:r>
              <a:rPr lang="en-US" baseline="0" dirty="0" smtClean="0"/>
              <a:t>But it would be too much to squeeze into an hour. And it is not essential to know all this at your very first meeting.</a:t>
            </a:r>
          </a:p>
          <a:p>
            <a:pPr>
              <a:defRPr sz="1100"/>
            </a:pPr>
            <a:endParaRPr lang="en-US" baseline="0" dirty="0" smtClean="0"/>
          </a:p>
          <a:p>
            <a:pPr>
              <a:defRPr sz="1100"/>
            </a:pPr>
            <a:r>
              <a:rPr lang="en-US" baseline="0" dirty="0" smtClean="0"/>
              <a:t>Are there any questions at this point?</a:t>
            </a:r>
            <a:endParaRPr dirty="0"/>
          </a:p>
        </p:txBody>
      </p:sp>
    </p:spTree>
    <p:extLst>
      <p:ext uri="{BB962C8B-B14F-4D97-AF65-F5344CB8AC3E}">
        <p14:creationId xmlns:p14="http://schemas.microsoft.com/office/powerpoint/2010/main" val="3545298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a:t>
            </a:r>
            <a:r>
              <a:rPr lang="en-US" baseline="0" dirty="0" smtClean="0"/>
              <a:t> t</a:t>
            </a:r>
            <a:r>
              <a:rPr lang="en-US" dirty="0" smtClean="0"/>
              <a:t>he next section</a:t>
            </a:r>
            <a:r>
              <a:rPr lang="en-US" baseline="0" dirty="0" smtClean="0"/>
              <a:t> we will give a quick  overview of the structure of the IETF and the main groups and organizations that are part of the IETF “eco system”.</a:t>
            </a:r>
            <a:endParaRPr lang="en-US" dirty="0"/>
          </a:p>
        </p:txBody>
      </p:sp>
    </p:spTree>
    <p:extLst>
      <p:ext uri="{BB962C8B-B14F-4D97-AF65-F5344CB8AC3E}">
        <p14:creationId xmlns:p14="http://schemas.microsoft.com/office/powerpoint/2010/main" val="3443245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xfrm>
            <a:off x="381000" y="685800"/>
            <a:ext cx="6096000" cy="3429000"/>
          </a:xfrm>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p>
            <a:endParaRPr lang="en-US" dirty="0" smtClean="0"/>
          </a:p>
          <a:p>
            <a:r>
              <a:rPr lang="en-US" dirty="0" smtClean="0"/>
              <a:t>First and foremost, what is the mission</a:t>
            </a:r>
            <a:r>
              <a:rPr lang="en-US" baseline="0" dirty="0" smtClean="0"/>
              <a:t> of the IETF (Read it out).</a:t>
            </a:r>
          </a:p>
          <a:p>
            <a:endParaRPr lang="en-US" dirty="0" smtClean="0"/>
          </a:p>
          <a:p>
            <a:r>
              <a:rPr lang="en-US" dirty="0" smtClean="0"/>
              <a:t>The means,</a:t>
            </a:r>
            <a:r>
              <a:rPr lang="en-US" baseline="0" dirty="0" smtClean="0"/>
              <a:t> the purpose of the IETF is defined as follows:</a:t>
            </a:r>
            <a:endParaRPr lang="en-US" dirty="0" smtClean="0"/>
          </a:p>
          <a:p>
            <a:pPr marL="285750" indent="-285750">
              <a:buFont typeface="Arial"/>
              <a:buChar char="•"/>
            </a:pPr>
            <a:r>
              <a:rPr lang="en-US" dirty="0" smtClean="0"/>
              <a:t>Develop </a:t>
            </a:r>
            <a:r>
              <a:rPr lang="en-US" dirty="0"/>
              <a:t>and maintain standards for technologies used to provide Internet service or to provide services over the Internet</a:t>
            </a:r>
          </a:p>
          <a:p>
            <a:pPr marL="285750" indent="-285750">
              <a:buFont typeface="Arial"/>
              <a:buChar char="•"/>
            </a:pPr>
            <a:r>
              <a:rPr lang="en-US" dirty="0"/>
              <a:t>Ensure that the technology can perform needed functions </a:t>
            </a:r>
          </a:p>
          <a:p>
            <a:pPr marL="285750" indent="-285750">
              <a:buFont typeface="Arial"/>
              <a:buChar char="•"/>
            </a:pPr>
            <a:r>
              <a:rPr lang="en-US" dirty="0"/>
              <a:t>Ensure that the technology will support the proper scale of deployment and usage</a:t>
            </a:r>
          </a:p>
          <a:p>
            <a:pPr marL="285750" indent="-285750">
              <a:buFont typeface="Arial"/>
              <a:buChar char="•"/>
            </a:pPr>
            <a:r>
              <a:rPr lang="en-US" dirty="0"/>
              <a:t>Ensure that the technology itself is secure and can be operated securely</a:t>
            </a:r>
          </a:p>
          <a:p>
            <a:pPr marL="285750" indent="-285750">
              <a:buFont typeface="Arial"/>
              <a:buChar char="•"/>
            </a:pPr>
            <a:r>
              <a:rPr lang="en-US" dirty="0"/>
              <a:t>Ensure that the technology can be deployed </a:t>
            </a:r>
            <a:r>
              <a:rPr lang="en-US" dirty="0" smtClean="0"/>
              <a:t>effectively</a:t>
            </a:r>
          </a:p>
          <a:p>
            <a:pPr marL="285750" indent="-285750">
              <a:buFont typeface="Arial"/>
              <a:buChar char="•"/>
            </a:pPr>
            <a:endParaRPr lang="en-US" dirty="0" smtClean="0"/>
          </a:p>
          <a:p>
            <a:pPr marL="0" indent="0">
              <a:buFont typeface="Arial"/>
              <a:buNone/>
            </a:pPr>
            <a:r>
              <a:rPr lang="en-US" dirty="0" smtClean="0"/>
              <a:t>In short: standards</a:t>
            </a:r>
            <a:r>
              <a:rPr lang="en-US" baseline="0" dirty="0" smtClean="0"/>
              <a:t> and technology</a:t>
            </a:r>
            <a:r>
              <a:rPr lang="en-US" dirty="0" smtClean="0"/>
              <a:t> developed at the IETF is secure, scalable and can be deployed effectively.</a:t>
            </a:r>
            <a:endParaRPr lang="en-US" dirty="0"/>
          </a:p>
          <a:p>
            <a:pPr marL="457200" marR="0" lvl="0" indent="-317500" defTabSz="914400" eaLnBrk="1" fontAlgn="auto" latinLnBrk="0" hangingPunct="1">
              <a:lnSpc>
                <a:spcPct val="115000"/>
              </a:lnSpc>
              <a:spcBef>
                <a:spcPts val="0"/>
              </a:spcBef>
              <a:spcAft>
                <a:spcPts val="0"/>
              </a:spcAft>
              <a:buClr>
                <a:srgbClr val="002D3C"/>
              </a:buClr>
              <a:buSzPts val="1400"/>
              <a:buFont typeface="Montserrat Regular"/>
              <a:buNone/>
              <a:tabLst/>
              <a:defRPr>
                <a:solidFill>
                  <a:srgbClr val="002D3C"/>
                </a:solidFill>
                <a:latin typeface="Montserrat Regular"/>
                <a:ea typeface="Montserrat Regular"/>
                <a:cs typeface="Montserrat Regular"/>
                <a:sym typeface="Montserrat Regular"/>
              </a:defRPr>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002D3C"/>
        </a:solid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754464" y="2104950"/>
            <a:ext cx="7635072" cy="933600"/>
          </a:xfrm>
          <a:prstGeom prst="rect">
            <a:avLst/>
          </a:prstGeom>
        </p:spPr>
        <p:txBody>
          <a:bodyPr>
            <a:normAutofit/>
          </a:bodyPr>
          <a:lstStyle>
            <a:lvl1pPr>
              <a:defRPr sz="4200">
                <a:latin typeface="Open Sans Condensed"/>
                <a:ea typeface="Open Sans Condensed"/>
                <a:cs typeface="Open Sans Condensed"/>
                <a:sym typeface="Open Sans Condensed"/>
              </a:defRPr>
            </a:lvl1pPr>
          </a:lstStyle>
          <a:p>
            <a:r>
              <a:t>Title Text</a:t>
            </a:r>
          </a:p>
        </p:txBody>
      </p:sp>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3" name="Shape 13"/>
          <p:cNvSpPr/>
          <p:nvPr/>
        </p:nvSpPr>
        <p:spPr>
          <a:xfrm>
            <a:off x="-125" y="4147975"/>
            <a:ext cx="9144001" cy="995701"/>
          </a:xfrm>
          <a:prstGeom prst="rect">
            <a:avLst/>
          </a:prstGeom>
          <a:solidFill>
            <a:srgbClr val="FFFFFF"/>
          </a:solidFill>
          <a:ln w="12700">
            <a:miter lim="400000"/>
          </a:ln>
        </p:spPr>
        <p:txBody>
          <a:bodyPr lIns="45719" rIns="45719" anchor="ctr"/>
          <a:lstStyle/>
          <a:p>
            <a:pPr>
              <a:defRPr>
                <a:solidFill>
                  <a:srgbClr val="000000"/>
                </a:solidFill>
              </a:defRPr>
            </a:pPr>
            <a:endParaRPr/>
          </a:p>
        </p:txBody>
      </p:sp>
      <p:pic>
        <p:nvPicPr>
          <p:cNvPr id="14" name="Shape 14" descr="Shape 1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45238" y="4312261"/>
            <a:ext cx="1256176" cy="667126"/>
          </a:xfrm>
          <a:prstGeom prst="rect">
            <a:avLst/>
          </a:prstGeom>
          <a:ln w="12700">
            <a:miter lim="400000"/>
          </a:ln>
        </p:spPr>
      </p:pic>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102" name="Title Text"/>
          <p:cNvSpPr txBox="1">
            <a:spLocks noGrp="1"/>
          </p:cNvSpPr>
          <p:nvPr>
            <p:ph type="title"/>
          </p:nvPr>
        </p:nvSpPr>
        <p:spPr>
          <a:xfrm>
            <a:off x="475499" y="1258525"/>
            <a:ext cx="8222101" cy="1963500"/>
          </a:xfrm>
          <a:prstGeom prst="rect">
            <a:avLst/>
          </a:prstGeom>
        </p:spPr>
        <p:txBody>
          <a:bodyPr>
            <a:normAutofit/>
          </a:bodyPr>
          <a:lstStyle>
            <a:lvl1pPr algn="ctr">
              <a:defRPr sz="12000">
                <a:solidFill>
                  <a:srgbClr val="424242"/>
                </a:solidFill>
              </a:defRPr>
            </a:lvl1pPr>
          </a:lstStyle>
          <a:p>
            <a:r>
              <a:t>Title Text</a:t>
            </a:r>
          </a:p>
        </p:txBody>
      </p:sp>
      <p:sp>
        <p:nvSpPr>
          <p:cNvPr id="103" name="Body Level One…"/>
          <p:cNvSpPr txBox="1">
            <a:spLocks noGrp="1"/>
          </p:cNvSpPr>
          <p:nvPr>
            <p:ph type="body" sz="half" idx="1"/>
          </p:nvPr>
        </p:nvSpPr>
        <p:spPr>
          <a:xfrm>
            <a:off x="475499" y="3304625"/>
            <a:ext cx="8222101" cy="1300800"/>
          </a:xfrm>
          <a:prstGeom prst="rect">
            <a:avLst/>
          </a:prstGeom>
        </p:spPr>
        <p:txBody>
          <a:bodyPr>
            <a:normAutofit/>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_HEADER">
    <p:bg>
      <p:bgPr>
        <a:solidFill>
          <a:srgbClr val="002D3C"/>
        </a:solidFill>
        <a:effectLst/>
      </p:bgPr>
    </p:bg>
    <p:spTree>
      <p:nvGrpSpPr>
        <p:cNvPr id="1" name=""/>
        <p:cNvGrpSpPr/>
        <p:nvPr/>
      </p:nvGrpSpPr>
      <p:grpSpPr>
        <a:xfrm>
          <a:off x="0" y="0"/>
          <a:ext cx="0" cy="0"/>
          <a:chOff x="0" y="0"/>
          <a:chExt cx="0" cy="0"/>
        </a:xfrm>
      </p:grpSpPr>
      <p:sp>
        <p:nvSpPr>
          <p:cNvPr id="21"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BODY">
    <p:bg>
      <p:bgPr>
        <a:solidFill>
          <a:srgbClr val="002D3C"/>
        </a:solidFill>
        <a:effectLst/>
      </p:bgPr>
    </p:bg>
    <p:spTree>
      <p:nvGrpSpPr>
        <p:cNvPr id="1" name=""/>
        <p:cNvGrpSpPr/>
        <p:nvPr/>
      </p:nvGrpSpPr>
      <p:grpSpPr>
        <a:xfrm>
          <a:off x="0" y="0"/>
          <a:ext cx="0" cy="0"/>
          <a:chOff x="0" y="0"/>
          <a:chExt cx="0" cy="0"/>
        </a:xfrm>
      </p:grpSpPr>
      <p:sp>
        <p:nvSpPr>
          <p:cNvPr id="28" name="Shape 19"/>
          <p:cNvSpPr/>
          <p:nvPr/>
        </p:nvSpPr>
        <p:spPr>
          <a:xfrm rot="10800000" flipH="1">
            <a:off x="0" y="1686000"/>
            <a:ext cx="9144000" cy="3457500"/>
          </a:xfrm>
          <a:prstGeom prst="rect">
            <a:avLst/>
          </a:prstGeom>
          <a:solidFill>
            <a:schemeClr val="accent4"/>
          </a:solidFill>
          <a:ln w="12700">
            <a:miter lim="400000"/>
          </a:ln>
        </p:spPr>
        <p:txBody>
          <a:bodyPr lIns="45719" rIns="45719" anchor="ctr"/>
          <a:lstStyle/>
          <a:p>
            <a:pPr>
              <a:defRPr>
                <a:solidFill>
                  <a:srgbClr val="000000"/>
                </a:solidFill>
              </a:defRPr>
            </a:pPr>
            <a:endParaRPr/>
          </a:p>
        </p:txBody>
      </p:sp>
      <p:sp>
        <p:nvSpPr>
          <p:cNvPr id="29" name="Shape 20"/>
          <p:cNvSpPr/>
          <p:nvPr/>
        </p:nvSpPr>
        <p:spPr>
          <a:xfrm>
            <a:off x="0" y="1685999"/>
            <a:ext cx="9144000" cy="108601"/>
          </a:xfrm>
          <a:prstGeom prst="rect">
            <a:avLst/>
          </a:prstGeom>
          <a:gradFill>
            <a:gsLst>
              <a:gs pos="0">
                <a:srgbClr val="F9F9F9"/>
              </a:gs>
              <a:gs pos="36000">
                <a:srgbClr val="F9F9F9"/>
              </a:gs>
              <a:gs pos="80000">
                <a:srgbClr val="DEDEDE"/>
              </a:gs>
              <a:gs pos="100000">
                <a:srgbClr val="999999"/>
              </a:gs>
            </a:gsLst>
            <a:lin ang="16200038"/>
          </a:gradFill>
          <a:ln w="12700">
            <a:miter lim="400000"/>
          </a:ln>
        </p:spPr>
        <p:txBody>
          <a:bodyPr lIns="45719" rIns="45719" anchor="ctr"/>
          <a:lstStyle/>
          <a:p>
            <a:pPr>
              <a:defRPr>
                <a:solidFill>
                  <a:srgbClr val="000000"/>
                </a:solidFill>
              </a:defRPr>
            </a:pPr>
            <a:endParaRPr/>
          </a:p>
        </p:txBody>
      </p:sp>
      <p:sp>
        <p:nvSpPr>
          <p:cNvPr id="30" name="Title Text"/>
          <p:cNvSpPr txBox="1">
            <a:spLocks noGrp="1"/>
          </p:cNvSpPr>
          <p:nvPr>
            <p:ph type="title"/>
          </p:nvPr>
        </p:nvSpPr>
        <p:spPr>
          <a:xfrm>
            <a:off x="471900" y="218223"/>
            <a:ext cx="8222100" cy="1288203"/>
          </a:xfrm>
          <a:prstGeom prst="rect">
            <a:avLst/>
          </a:prstGeom>
        </p:spPr>
        <p:txBody>
          <a:bodyPr>
            <a:normAutofit/>
          </a:bodyPr>
          <a:lstStyle>
            <a:lvl1pPr>
              <a:defRPr sz="3600">
                <a:latin typeface="Open Sans Condensed"/>
                <a:ea typeface="Open Sans Condensed"/>
                <a:cs typeface="Open Sans Condensed"/>
                <a:sym typeface="Open Sans Condensed"/>
              </a:defRPr>
            </a:lvl1pPr>
          </a:lstStyle>
          <a:p>
            <a:r>
              <a:t>Title Text</a:t>
            </a:r>
          </a:p>
        </p:txBody>
      </p:sp>
      <p:sp>
        <p:nvSpPr>
          <p:cNvPr id="31" name="Body Level One…"/>
          <p:cNvSpPr txBox="1">
            <a:spLocks noGrp="1"/>
          </p:cNvSpPr>
          <p:nvPr>
            <p:ph type="body" idx="1"/>
          </p:nvPr>
        </p:nvSpPr>
        <p:spPr>
          <a:xfrm>
            <a:off x="471900" y="1919074"/>
            <a:ext cx="8222100" cy="2710201"/>
          </a:xfrm>
          <a:prstGeom prst="rect">
            <a:avLst/>
          </a:prstGeom>
        </p:spPr>
        <p:txBody>
          <a:bodyPr>
            <a:normAutofit/>
          </a:bodyPr>
          <a:lstStyle>
            <a:lvl1pPr>
              <a:buClr>
                <a:srgbClr val="002D3C"/>
              </a:buClr>
              <a:defRPr>
                <a:solidFill>
                  <a:srgbClr val="002D3C"/>
                </a:solidFill>
              </a:defRPr>
            </a:lvl1pPr>
            <a:lvl2pPr>
              <a:buClr>
                <a:srgbClr val="002D3C"/>
              </a:buClr>
              <a:defRPr>
                <a:solidFill>
                  <a:srgbClr val="002D3C"/>
                </a:solidFill>
              </a:defRPr>
            </a:lvl2pPr>
            <a:lvl3pPr>
              <a:buClr>
                <a:srgbClr val="002D3C"/>
              </a:buClr>
              <a:defRPr>
                <a:solidFill>
                  <a:srgbClr val="002D3C"/>
                </a:solidFill>
              </a:defRPr>
            </a:lvl3pPr>
            <a:lvl4pPr>
              <a:buClr>
                <a:srgbClr val="002D3C"/>
              </a:buClr>
              <a:defRPr>
                <a:solidFill>
                  <a:srgbClr val="002D3C"/>
                </a:solidFill>
              </a:defRPr>
            </a:lvl4pPr>
            <a:lvl5pPr>
              <a:buClr>
                <a:srgbClr val="002D3C"/>
              </a:buClr>
              <a:defRPr>
                <a:solidFill>
                  <a:srgbClr val="002D3C"/>
                </a:solidFill>
              </a:defRPr>
            </a:lvl5p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AND_TWO_COLUMNS">
    <p:bg>
      <p:bgPr>
        <a:solidFill>
          <a:srgbClr val="002D3C"/>
        </a:solidFill>
        <a:effectLst/>
      </p:bgPr>
    </p:bg>
    <p:spTree>
      <p:nvGrpSpPr>
        <p:cNvPr id="1" name=""/>
        <p:cNvGrpSpPr/>
        <p:nvPr/>
      </p:nvGrpSpPr>
      <p:grpSpPr>
        <a:xfrm>
          <a:off x="0" y="0"/>
          <a:ext cx="0" cy="0"/>
          <a:chOff x="0" y="0"/>
          <a:chExt cx="0" cy="0"/>
        </a:xfrm>
      </p:grpSpPr>
      <p:sp>
        <p:nvSpPr>
          <p:cNvPr id="39" name="Shape 25"/>
          <p:cNvSpPr/>
          <p:nvPr/>
        </p:nvSpPr>
        <p:spPr>
          <a:xfrm rot="10800000" flipH="1">
            <a:off x="0" y="1686000"/>
            <a:ext cx="9144000" cy="3457500"/>
          </a:xfrm>
          <a:prstGeom prst="rect">
            <a:avLst/>
          </a:prstGeom>
          <a:solidFill>
            <a:schemeClr val="accent4"/>
          </a:solidFill>
          <a:ln w="12700">
            <a:miter lim="400000"/>
          </a:ln>
        </p:spPr>
        <p:txBody>
          <a:bodyPr lIns="45719" rIns="45719" anchor="ctr"/>
          <a:lstStyle/>
          <a:p>
            <a:pPr>
              <a:defRPr>
                <a:solidFill>
                  <a:srgbClr val="000000"/>
                </a:solidFill>
              </a:defRPr>
            </a:pPr>
            <a:endParaRPr/>
          </a:p>
        </p:txBody>
      </p:sp>
      <p:sp>
        <p:nvSpPr>
          <p:cNvPr id="40" name="Shape 26"/>
          <p:cNvSpPr/>
          <p:nvPr/>
        </p:nvSpPr>
        <p:spPr>
          <a:xfrm>
            <a:off x="0" y="1685999"/>
            <a:ext cx="9144000" cy="108601"/>
          </a:xfrm>
          <a:prstGeom prst="rect">
            <a:avLst/>
          </a:prstGeom>
          <a:gradFill>
            <a:gsLst>
              <a:gs pos="0">
                <a:srgbClr val="F9F9F9"/>
              </a:gs>
              <a:gs pos="36000">
                <a:srgbClr val="F9F9F9"/>
              </a:gs>
              <a:gs pos="80000">
                <a:srgbClr val="DEDEDE"/>
              </a:gs>
              <a:gs pos="100000">
                <a:srgbClr val="999999"/>
              </a:gs>
            </a:gsLst>
            <a:lin ang="16200038"/>
          </a:gradFill>
          <a:ln w="12700">
            <a:miter lim="400000"/>
          </a:ln>
        </p:spPr>
        <p:txBody>
          <a:bodyPr lIns="45719" rIns="45719" anchor="ctr"/>
          <a:lstStyle/>
          <a:p>
            <a:pPr>
              <a:defRPr>
                <a:solidFill>
                  <a:srgbClr val="000000"/>
                </a:solidFill>
              </a:defRPr>
            </a:pPr>
            <a:endParaRPr/>
          </a:p>
        </p:txBody>
      </p:sp>
      <p:sp>
        <p:nvSpPr>
          <p:cNvPr id="41" name="Title Text"/>
          <p:cNvSpPr txBox="1">
            <a:spLocks noGrp="1"/>
          </p:cNvSpPr>
          <p:nvPr>
            <p:ph type="title"/>
          </p:nvPr>
        </p:nvSpPr>
        <p:spPr>
          <a:xfrm>
            <a:off x="471900" y="738725"/>
            <a:ext cx="8222100" cy="767701"/>
          </a:xfrm>
          <a:prstGeom prst="rect">
            <a:avLst/>
          </a:prstGeom>
        </p:spPr>
        <p:txBody>
          <a:bodyPr>
            <a:normAutofit/>
          </a:bodyPr>
          <a:lstStyle>
            <a:lvl1pPr>
              <a:defRPr>
                <a:latin typeface="Open Sans Condensed"/>
                <a:ea typeface="Open Sans Condensed"/>
                <a:cs typeface="Open Sans Condensed"/>
                <a:sym typeface="Open Sans Condensed"/>
              </a:defRPr>
            </a:lvl1pPr>
          </a:lstStyle>
          <a:p>
            <a:r>
              <a:t>Title Text</a:t>
            </a:r>
          </a:p>
        </p:txBody>
      </p:sp>
      <p:sp>
        <p:nvSpPr>
          <p:cNvPr id="42" name="Body Level One…"/>
          <p:cNvSpPr txBox="1">
            <a:spLocks noGrp="1"/>
          </p:cNvSpPr>
          <p:nvPr>
            <p:ph type="body" sz="half" idx="1"/>
          </p:nvPr>
        </p:nvSpPr>
        <p:spPr>
          <a:xfrm>
            <a:off x="471900" y="1919074"/>
            <a:ext cx="3999901" cy="2710201"/>
          </a:xfrm>
          <a:prstGeom prst="rect">
            <a:avLst/>
          </a:prstGeom>
        </p:spPr>
        <p:txBody>
          <a:bodyPr>
            <a:normAutofit/>
          </a:bodyPr>
          <a:lstStyle>
            <a:lvl1pPr indent="-317500">
              <a:buClr>
                <a:srgbClr val="000000"/>
              </a:buClr>
              <a:buSzPts val="1400"/>
              <a:defRPr sz="1400">
                <a:solidFill>
                  <a:srgbClr val="000000"/>
                </a:solidFill>
              </a:defRPr>
            </a:lvl1pPr>
            <a:lvl2pPr marL="965200" indent="-355600">
              <a:buClr>
                <a:srgbClr val="000000"/>
              </a:buClr>
              <a:buSzPts val="1400"/>
              <a:defRPr sz="1400">
                <a:solidFill>
                  <a:srgbClr val="000000"/>
                </a:solidFill>
              </a:defRPr>
            </a:lvl2pPr>
            <a:lvl3pPr marL="1422400" indent="-355600">
              <a:buClr>
                <a:srgbClr val="000000"/>
              </a:buClr>
              <a:buSzPts val="1400"/>
              <a:defRPr sz="1400">
                <a:solidFill>
                  <a:srgbClr val="000000"/>
                </a:solidFill>
              </a:defRPr>
            </a:lvl3pPr>
            <a:lvl4pPr marL="1879600" indent="-355600">
              <a:buClr>
                <a:srgbClr val="000000"/>
              </a:buClr>
              <a:buSzPts val="1400"/>
              <a:defRPr sz="1400">
                <a:solidFill>
                  <a:srgbClr val="000000"/>
                </a:solidFill>
              </a:defRPr>
            </a:lvl4pPr>
            <a:lvl5pPr marL="2336800" indent="-355600">
              <a:buClr>
                <a:srgbClr val="000000"/>
              </a:buClr>
              <a:buSzPts val="1400"/>
              <a:defRPr sz="14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43" name="Shape 29"/>
          <p:cNvSpPr txBox="1">
            <a:spLocks noGrp="1"/>
          </p:cNvSpPr>
          <p:nvPr>
            <p:ph type="body" sz="half" idx="13"/>
          </p:nvPr>
        </p:nvSpPr>
        <p:spPr>
          <a:xfrm>
            <a:off x="4694249" y="1919074"/>
            <a:ext cx="3999901" cy="2710201"/>
          </a:xfrm>
          <a:prstGeom prst="rect">
            <a:avLst/>
          </a:prstGeom>
        </p:spPr>
        <p:txBody>
          <a:bodyPr>
            <a:normAutofit/>
          </a:bodyPr>
          <a:lstStyle/>
          <a:p>
            <a:pPr indent="-317500">
              <a:buClr>
                <a:srgbClr val="000000"/>
              </a:buClr>
              <a:buSzPts val="1400"/>
              <a:defRPr sz="1400">
                <a:solidFill>
                  <a:srgbClr val="000000"/>
                </a:solidFill>
              </a:defRPr>
            </a:pPr>
            <a:endParaRP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_ONLY">
    <p:bg>
      <p:bgPr>
        <a:solidFill>
          <a:srgbClr val="002D3C"/>
        </a:solidFill>
        <a:effectLst/>
      </p:bgPr>
    </p:bg>
    <p:spTree>
      <p:nvGrpSpPr>
        <p:cNvPr id="1" name=""/>
        <p:cNvGrpSpPr/>
        <p:nvPr/>
      </p:nvGrpSpPr>
      <p:grpSpPr>
        <a:xfrm>
          <a:off x="0" y="0"/>
          <a:ext cx="0" cy="0"/>
          <a:chOff x="0" y="0"/>
          <a:chExt cx="0" cy="0"/>
        </a:xfrm>
      </p:grpSpPr>
      <p:sp>
        <p:nvSpPr>
          <p:cNvPr id="51" name="Shape 32"/>
          <p:cNvSpPr/>
          <p:nvPr/>
        </p:nvSpPr>
        <p:spPr>
          <a:xfrm rot="10800000" flipH="1">
            <a:off x="0" y="1187769"/>
            <a:ext cx="9144000" cy="3963013"/>
          </a:xfrm>
          <a:prstGeom prst="rect">
            <a:avLst/>
          </a:prstGeom>
          <a:solidFill>
            <a:schemeClr val="accent4"/>
          </a:solidFill>
          <a:ln w="12700">
            <a:miter lim="400000"/>
          </a:ln>
        </p:spPr>
        <p:txBody>
          <a:bodyPr lIns="45719" rIns="45719" anchor="ctr"/>
          <a:lstStyle/>
          <a:p>
            <a:pPr>
              <a:defRPr>
                <a:solidFill>
                  <a:srgbClr val="000000"/>
                </a:solidFill>
              </a:defRPr>
            </a:pPr>
            <a:endParaRPr/>
          </a:p>
        </p:txBody>
      </p:sp>
      <p:sp>
        <p:nvSpPr>
          <p:cNvPr id="53" name="Title Text"/>
          <p:cNvSpPr txBox="1">
            <a:spLocks noGrp="1"/>
          </p:cNvSpPr>
          <p:nvPr>
            <p:ph type="title"/>
          </p:nvPr>
        </p:nvSpPr>
        <p:spPr>
          <a:xfrm>
            <a:off x="98249" y="157752"/>
            <a:ext cx="8826601" cy="602701"/>
          </a:xfrm>
          <a:prstGeom prst="rect">
            <a:avLst/>
          </a:prstGeom>
        </p:spPr>
        <p:txBody>
          <a:bodyPr anchor="ctr">
            <a:normAutofit/>
          </a:bodyPr>
          <a:lstStyle>
            <a:lvl1pPr>
              <a:defRPr sz="1800">
                <a:latin typeface="Open Sans"/>
                <a:ea typeface="Open Sans"/>
                <a:cs typeface="Open Sans"/>
                <a:sym typeface="Open Sans"/>
              </a:defRPr>
            </a:lvl1pPr>
          </a:lstStyle>
          <a:p>
            <a:r>
              <a:t>Title Text</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ONE_COLUMN_TEXT">
    <p:bg>
      <p:bgPr>
        <a:solidFill>
          <a:srgbClr val="002D3C"/>
        </a:solidFill>
        <a:effectLst/>
      </p:bgPr>
    </p:bg>
    <p:spTree>
      <p:nvGrpSpPr>
        <p:cNvPr id="1" name=""/>
        <p:cNvGrpSpPr/>
        <p:nvPr/>
      </p:nvGrpSpPr>
      <p:grpSpPr>
        <a:xfrm>
          <a:off x="0" y="0"/>
          <a:ext cx="0" cy="0"/>
          <a:chOff x="0" y="0"/>
          <a:chExt cx="0" cy="0"/>
        </a:xfrm>
      </p:grpSpPr>
      <p:sp>
        <p:nvSpPr>
          <p:cNvPr id="61" name="Shape 37"/>
          <p:cNvSpPr/>
          <p:nvPr/>
        </p:nvSpPr>
        <p:spPr>
          <a:xfrm rot="10800000" flipH="1">
            <a:off x="3276600" y="24"/>
            <a:ext cx="5867400" cy="5143501"/>
          </a:xfrm>
          <a:prstGeom prst="rect">
            <a:avLst/>
          </a:prstGeom>
          <a:solidFill>
            <a:schemeClr val="accent4"/>
          </a:solidFill>
          <a:ln w="12700">
            <a:miter lim="400000"/>
          </a:ln>
        </p:spPr>
        <p:txBody>
          <a:bodyPr lIns="45719" rIns="45719" anchor="ctr"/>
          <a:lstStyle/>
          <a:p>
            <a:pPr>
              <a:defRPr>
                <a:solidFill>
                  <a:srgbClr val="000000"/>
                </a:solidFill>
              </a:defRPr>
            </a:pPr>
            <a:endParaRPr/>
          </a:p>
        </p:txBody>
      </p:sp>
      <p:sp>
        <p:nvSpPr>
          <p:cNvPr id="62" name="Shape 38"/>
          <p:cNvSpPr/>
          <p:nvPr/>
        </p:nvSpPr>
        <p:spPr>
          <a:xfrm rot="16200000">
            <a:off x="759149" y="2517450"/>
            <a:ext cx="5143501" cy="108601"/>
          </a:xfrm>
          <a:prstGeom prst="rect">
            <a:avLst/>
          </a:prstGeom>
          <a:gradFill>
            <a:gsLst>
              <a:gs pos="0">
                <a:srgbClr val="F9F9F9"/>
              </a:gs>
              <a:gs pos="36000">
                <a:srgbClr val="F9F9F9"/>
              </a:gs>
              <a:gs pos="80000">
                <a:srgbClr val="DEDEDE"/>
              </a:gs>
              <a:gs pos="100000">
                <a:srgbClr val="999999"/>
              </a:gs>
            </a:gsLst>
            <a:lin ang="16200038"/>
          </a:gradFill>
          <a:ln w="12700">
            <a:miter lim="400000"/>
          </a:ln>
        </p:spPr>
        <p:txBody>
          <a:bodyPr lIns="45719" rIns="45719" anchor="ctr"/>
          <a:lstStyle/>
          <a:p>
            <a:pPr>
              <a:defRPr>
                <a:solidFill>
                  <a:srgbClr val="000000"/>
                </a:solidFill>
              </a:defRPr>
            </a:pPr>
            <a:endParaRPr/>
          </a:p>
        </p:txBody>
      </p:sp>
      <p:sp>
        <p:nvSpPr>
          <p:cNvPr id="63" name="Title Text"/>
          <p:cNvSpPr txBox="1">
            <a:spLocks noGrp="1"/>
          </p:cNvSpPr>
          <p:nvPr>
            <p:ph type="title"/>
          </p:nvPr>
        </p:nvSpPr>
        <p:spPr>
          <a:xfrm>
            <a:off x="226077" y="357800"/>
            <a:ext cx="2808001" cy="953401"/>
          </a:xfrm>
          <a:prstGeom prst="rect">
            <a:avLst/>
          </a:prstGeom>
        </p:spPr>
        <p:txBody>
          <a:bodyPr>
            <a:normAutofit/>
          </a:bodyPr>
          <a:lstStyle>
            <a:lvl1pPr>
              <a:defRPr sz="2400"/>
            </a:lvl1pPr>
          </a:lstStyle>
          <a:p>
            <a:r>
              <a:t>Title Text</a:t>
            </a:r>
          </a:p>
        </p:txBody>
      </p:sp>
      <p:sp>
        <p:nvSpPr>
          <p:cNvPr id="64" name="Body Level One…"/>
          <p:cNvSpPr txBox="1">
            <a:spLocks noGrp="1"/>
          </p:cNvSpPr>
          <p:nvPr>
            <p:ph type="body" sz="quarter" idx="1"/>
          </p:nvPr>
        </p:nvSpPr>
        <p:spPr>
          <a:xfrm>
            <a:off x="226075" y="1465799"/>
            <a:ext cx="2808000" cy="3163501"/>
          </a:xfrm>
          <a:prstGeom prst="rect">
            <a:avLst/>
          </a:prstGeom>
        </p:spPr>
        <p:txBody>
          <a:bodyPr>
            <a:normAutofit/>
          </a:bodyPr>
          <a:lstStyle>
            <a:lvl1pPr indent="-304800">
              <a:buClr>
                <a:srgbClr val="FFFFFF"/>
              </a:buClr>
              <a:buSzPts val="1200"/>
              <a:defRPr sz="1200">
                <a:solidFill>
                  <a:srgbClr val="FFFFFF"/>
                </a:solidFill>
              </a:defRPr>
            </a:lvl1pPr>
            <a:lvl2pPr marL="914400" indent="-304800">
              <a:buClr>
                <a:srgbClr val="FFFFFF"/>
              </a:buClr>
              <a:buSzPts val="1200"/>
              <a:defRPr sz="1200">
                <a:solidFill>
                  <a:srgbClr val="FFFFFF"/>
                </a:solidFill>
              </a:defRPr>
            </a:lvl2pPr>
            <a:lvl3pPr marL="1371600" indent="-304800">
              <a:buClr>
                <a:srgbClr val="FFFFFF"/>
              </a:buClr>
              <a:buSzPts val="1200"/>
              <a:defRPr sz="1200">
                <a:solidFill>
                  <a:srgbClr val="FFFFFF"/>
                </a:solidFill>
              </a:defRPr>
            </a:lvl3pPr>
            <a:lvl4pPr marL="1828800" indent="-304800">
              <a:buClr>
                <a:srgbClr val="FFFFFF"/>
              </a:buClr>
              <a:buSzPts val="1200"/>
              <a:defRPr sz="1200">
                <a:solidFill>
                  <a:srgbClr val="FFFFFF"/>
                </a:solidFill>
              </a:defRPr>
            </a:lvl4pPr>
            <a:lvl5pPr marL="2286000" indent="-304800">
              <a:buClr>
                <a:srgbClr val="FFFFFF"/>
              </a:buClr>
              <a:buSzPts val="1200"/>
              <a:defRPr sz="1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MAIN_POINT">
    <p:bg>
      <p:bgPr>
        <a:solidFill>
          <a:srgbClr val="002D3C"/>
        </a:solidFill>
        <a:effectLst/>
      </p:bgPr>
    </p:bg>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90250" y="488249"/>
            <a:ext cx="6227101" cy="4090801"/>
          </a:xfrm>
          <a:prstGeom prst="rect">
            <a:avLst/>
          </a:prstGeom>
        </p:spPr>
        <p:txBody>
          <a:bodyPr anchor="ctr">
            <a:normAutofit/>
          </a:bodyPr>
          <a:lstStyle>
            <a:lvl1pPr>
              <a:defRPr sz="5200">
                <a:latin typeface="Open Sans"/>
                <a:ea typeface="Open Sans"/>
                <a:cs typeface="Open Sans"/>
                <a:sym typeface="Open Sans"/>
              </a:defRPr>
            </a:lvl1pPr>
          </a:lstStyle>
          <a:p>
            <a:r>
              <a:t>Title Text</a:t>
            </a:r>
          </a:p>
        </p:txBody>
      </p:sp>
      <p:sp>
        <p:nvSpPr>
          <p:cNvPr id="73"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ECTION_TITLE_AND_DESCRIPTION">
    <p:bg>
      <p:bgPr>
        <a:solidFill>
          <a:srgbClr val="002D3C"/>
        </a:solidFill>
        <a:effectLst/>
      </p:bgPr>
    </p:bg>
    <p:spTree>
      <p:nvGrpSpPr>
        <p:cNvPr id="1" name=""/>
        <p:cNvGrpSpPr/>
        <p:nvPr/>
      </p:nvGrpSpPr>
      <p:grpSpPr>
        <a:xfrm>
          <a:off x="0" y="0"/>
          <a:ext cx="0" cy="0"/>
          <a:chOff x="0" y="0"/>
          <a:chExt cx="0" cy="0"/>
        </a:xfrm>
      </p:grpSpPr>
      <p:sp>
        <p:nvSpPr>
          <p:cNvPr id="80" name="Shape 46"/>
          <p:cNvSpPr/>
          <p:nvPr/>
        </p:nvSpPr>
        <p:spPr>
          <a:xfrm flipH="1">
            <a:off x="0" y="0"/>
            <a:ext cx="4572000" cy="5143500"/>
          </a:xfrm>
          <a:prstGeom prst="rect">
            <a:avLst/>
          </a:prstGeom>
          <a:solidFill>
            <a:schemeClr val="accent4"/>
          </a:solidFill>
          <a:ln w="12700">
            <a:miter lim="400000"/>
          </a:ln>
        </p:spPr>
        <p:txBody>
          <a:bodyPr lIns="45719" rIns="45719" anchor="ctr"/>
          <a:lstStyle/>
          <a:p>
            <a:pPr>
              <a:defRPr>
                <a:solidFill>
                  <a:srgbClr val="000000"/>
                </a:solidFill>
              </a:defRPr>
            </a:pPr>
            <a:endParaRPr/>
          </a:p>
        </p:txBody>
      </p:sp>
      <p:sp>
        <p:nvSpPr>
          <p:cNvPr id="81" name="Shape 47"/>
          <p:cNvSpPr/>
          <p:nvPr/>
        </p:nvSpPr>
        <p:spPr>
          <a:xfrm rot="5400000">
            <a:off x="1946424" y="2517749"/>
            <a:ext cx="5142902" cy="108601"/>
          </a:xfrm>
          <a:prstGeom prst="rect">
            <a:avLst/>
          </a:prstGeom>
          <a:gradFill>
            <a:gsLst>
              <a:gs pos="0">
                <a:srgbClr val="F9F9F9"/>
              </a:gs>
              <a:gs pos="36000">
                <a:srgbClr val="F9F9F9"/>
              </a:gs>
              <a:gs pos="80000">
                <a:srgbClr val="DEDEDE"/>
              </a:gs>
              <a:gs pos="100000">
                <a:srgbClr val="999999"/>
              </a:gs>
            </a:gsLst>
            <a:lin ang="16200038"/>
          </a:gradFill>
          <a:ln w="12700">
            <a:miter lim="400000"/>
          </a:ln>
        </p:spPr>
        <p:txBody>
          <a:bodyPr lIns="45719" rIns="45719" anchor="ctr"/>
          <a:lstStyle/>
          <a:p>
            <a:pPr>
              <a:defRPr>
                <a:solidFill>
                  <a:srgbClr val="000000"/>
                </a:solidFill>
              </a:defRPr>
            </a:pPr>
            <a:endParaRPr/>
          </a:p>
        </p:txBody>
      </p:sp>
      <p:sp>
        <p:nvSpPr>
          <p:cNvPr id="82" name="Title Text"/>
          <p:cNvSpPr txBox="1">
            <a:spLocks noGrp="1"/>
          </p:cNvSpPr>
          <p:nvPr>
            <p:ph type="title"/>
          </p:nvPr>
        </p:nvSpPr>
        <p:spPr>
          <a:xfrm>
            <a:off x="265500" y="1233175"/>
            <a:ext cx="4045200" cy="1482301"/>
          </a:xfrm>
          <a:prstGeom prst="rect">
            <a:avLst/>
          </a:prstGeom>
        </p:spPr>
        <p:txBody>
          <a:bodyPr>
            <a:normAutofit/>
          </a:bodyPr>
          <a:lstStyle>
            <a:lvl1pPr algn="ctr">
              <a:defRPr sz="4200">
                <a:solidFill>
                  <a:srgbClr val="424242"/>
                </a:solidFill>
              </a:defRPr>
            </a:lvl1pPr>
          </a:lstStyle>
          <a:p>
            <a:r>
              <a:t>Title Text</a:t>
            </a:r>
          </a:p>
        </p:txBody>
      </p:sp>
      <p:sp>
        <p:nvSpPr>
          <p:cNvPr id="83" name="Body Level One…"/>
          <p:cNvSpPr txBox="1">
            <a:spLocks noGrp="1"/>
          </p:cNvSpPr>
          <p:nvPr>
            <p:ph type="body" sz="quarter" idx="1"/>
          </p:nvPr>
        </p:nvSpPr>
        <p:spPr>
          <a:xfrm>
            <a:off x="265500" y="2779466"/>
            <a:ext cx="4045200" cy="1235101"/>
          </a:xfrm>
          <a:prstGeom prst="rect">
            <a:avLst/>
          </a:prstGeom>
        </p:spPr>
        <p:txBody>
          <a:bodyPr>
            <a:normAutofit/>
          </a:bodyPr>
          <a:lstStyle>
            <a:lvl1pPr marL="342900" indent="-228600" algn="ctr">
              <a:lnSpc>
                <a:spcPct val="100000"/>
              </a:lnSpc>
              <a:buClrTx/>
              <a:buSzTx/>
              <a:buFontTx/>
              <a:buNone/>
              <a:defRPr sz="2100"/>
            </a:lvl1pPr>
            <a:lvl2pPr marL="342900" indent="254000" algn="ctr">
              <a:lnSpc>
                <a:spcPct val="100000"/>
              </a:lnSpc>
              <a:buClrTx/>
              <a:buSzTx/>
              <a:buFontTx/>
              <a:buNone/>
              <a:defRPr sz="2100"/>
            </a:lvl2pPr>
            <a:lvl3pPr marL="342900" indent="711200" algn="ctr">
              <a:lnSpc>
                <a:spcPct val="100000"/>
              </a:lnSpc>
              <a:buClrTx/>
              <a:buSzTx/>
              <a:buFontTx/>
              <a:buNone/>
              <a:defRPr sz="2100"/>
            </a:lvl3pPr>
            <a:lvl4pPr marL="342900" indent="1168400" algn="ctr">
              <a:lnSpc>
                <a:spcPct val="100000"/>
              </a:lnSpc>
              <a:buClrTx/>
              <a:buSzTx/>
              <a:buFontTx/>
              <a:buNone/>
              <a:defRPr sz="2100"/>
            </a:lvl4pPr>
            <a:lvl5pPr marL="342900" indent="1625600" algn="ctr">
              <a:lnSpc>
                <a:spcPct val="100000"/>
              </a:lnSpc>
              <a:buClrTx/>
              <a:buSzTx/>
              <a:buFontTx/>
              <a:buNone/>
              <a:defRPr sz="2100"/>
            </a:lvl5pPr>
          </a:lstStyle>
          <a:p>
            <a:r>
              <a:t>Body Level One</a:t>
            </a:r>
          </a:p>
          <a:p>
            <a:pPr lvl="1"/>
            <a:r>
              <a:t>Body Level Two</a:t>
            </a:r>
          </a:p>
          <a:p>
            <a:pPr lvl="2"/>
            <a:r>
              <a:t>Body Level Three</a:t>
            </a:r>
          </a:p>
          <a:p>
            <a:pPr lvl="3"/>
            <a:r>
              <a:t>Body Level Four</a:t>
            </a:r>
          </a:p>
          <a:p>
            <a:pPr lvl="4"/>
            <a:r>
              <a:t>Body Level Five</a:t>
            </a:r>
          </a:p>
        </p:txBody>
      </p:sp>
      <p:sp>
        <p:nvSpPr>
          <p:cNvPr id="84" name="Shape 50"/>
          <p:cNvSpPr txBox="1">
            <a:spLocks noGrp="1"/>
          </p:cNvSpPr>
          <p:nvPr>
            <p:ph type="body" sz="half" idx="13"/>
          </p:nvPr>
        </p:nvSpPr>
        <p:spPr>
          <a:xfrm>
            <a:off x="4939500" y="724199"/>
            <a:ext cx="3837000" cy="3695101"/>
          </a:xfrm>
          <a:prstGeom prst="rect">
            <a:avLst/>
          </a:prstGeom>
        </p:spPr>
        <p:txBody>
          <a:bodyPr anchor="ctr">
            <a:normAutofit/>
          </a:bodyPr>
          <a:lstStyle/>
          <a:p>
            <a:pPr>
              <a:buClr>
                <a:srgbClr val="FFFFFF"/>
              </a:buClr>
              <a:defRPr>
                <a:solidFill>
                  <a:srgbClr val="FFFFFF"/>
                </a:solidFill>
              </a:defRPr>
            </a:pPr>
            <a:endParaRPr/>
          </a:p>
        </p:txBody>
      </p:sp>
      <p:sp>
        <p:nvSpPr>
          <p:cNvPr id="8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APTION_ONLY">
    <p:bg>
      <p:bgPr>
        <a:solidFill>
          <a:srgbClr val="002D3C"/>
        </a:solidFill>
        <a:effectLst/>
      </p:bgPr>
    </p:bg>
    <p:spTree>
      <p:nvGrpSpPr>
        <p:cNvPr id="1" name=""/>
        <p:cNvGrpSpPr/>
        <p:nvPr/>
      </p:nvGrpSpPr>
      <p:grpSpPr>
        <a:xfrm>
          <a:off x="0" y="0"/>
          <a:ext cx="0" cy="0"/>
          <a:chOff x="0" y="0"/>
          <a:chExt cx="0" cy="0"/>
        </a:xfrm>
      </p:grpSpPr>
      <p:sp>
        <p:nvSpPr>
          <p:cNvPr id="92" name="Shape 53"/>
          <p:cNvSpPr/>
          <p:nvPr/>
        </p:nvSpPr>
        <p:spPr>
          <a:xfrm rot="10800000" flipH="1">
            <a:off x="0" y="0"/>
            <a:ext cx="9144000" cy="4695901"/>
          </a:xfrm>
          <a:prstGeom prst="rect">
            <a:avLst/>
          </a:prstGeom>
          <a:solidFill>
            <a:schemeClr val="accent4"/>
          </a:solidFill>
          <a:ln w="12700">
            <a:miter lim="400000"/>
          </a:ln>
        </p:spPr>
        <p:txBody>
          <a:bodyPr lIns="45719" rIns="45719" anchor="ctr"/>
          <a:lstStyle/>
          <a:p>
            <a:pPr>
              <a:defRPr>
                <a:solidFill>
                  <a:srgbClr val="000000"/>
                </a:solidFill>
              </a:defRPr>
            </a:pPr>
            <a:endParaRPr/>
          </a:p>
        </p:txBody>
      </p:sp>
      <p:sp>
        <p:nvSpPr>
          <p:cNvPr id="93" name="Shape 54"/>
          <p:cNvSpPr/>
          <p:nvPr/>
        </p:nvSpPr>
        <p:spPr>
          <a:xfrm rot="10800000" flipH="1">
            <a:off x="0" y="4622724"/>
            <a:ext cx="9144000" cy="74101"/>
          </a:xfrm>
          <a:prstGeom prst="rect">
            <a:avLst/>
          </a:prstGeom>
          <a:gradFill>
            <a:gsLst>
              <a:gs pos="0">
                <a:srgbClr val="F9F9F9"/>
              </a:gs>
              <a:gs pos="36000">
                <a:srgbClr val="F9F9F9"/>
              </a:gs>
              <a:gs pos="80000">
                <a:srgbClr val="DEDEDE"/>
              </a:gs>
              <a:gs pos="100000">
                <a:srgbClr val="999999"/>
              </a:gs>
            </a:gsLst>
            <a:lin ang="16200038"/>
          </a:gradFill>
          <a:ln w="12700">
            <a:miter lim="400000"/>
          </a:ln>
        </p:spPr>
        <p:txBody>
          <a:bodyPr lIns="45719" rIns="45719" anchor="ctr"/>
          <a:lstStyle/>
          <a:p>
            <a:pPr>
              <a:defRPr>
                <a:solidFill>
                  <a:srgbClr val="000000"/>
                </a:solidFill>
              </a:defRPr>
            </a:pPr>
            <a:endParaRPr/>
          </a:p>
        </p:txBody>
      </p:sp>
      <p:sp>
        <p:nvSpPr>
          <p:cNvPr id="94" name="Body Level One…"/>
          <p:cNvSpPr txBox="1">
            <a:spLocks noGrp="1"/>
          </p:cNvSpPr>
          <p:nvPr>
            <p:ph type="body" sz="quarter" idx="1"/>
          </p:nvPr>
        </p:nvSpPr>
        <p:spPr>
          <a:xfrm>
            <a:off x="57150" y="4696824"/>
            <a:ext cx="8382000" cy="446701"/>
          </a:xfrm>
          <a:prstGeom prst="rect">
            <a:avLst/>
          </a:prstGeom>
        </p:spPr>
        <p:txBody>
          <a:bodyPr anchor="ctr">
            <a:normAutofit/>
          </a:bodyPr>
          <a:lstStyle>
            <a:lvl1pPr marL="228600" indent="0">
              <a:lnSpc>
                <a:spcPct val="100000"/>
              </a:lnSpc>
              <a:buClrTx/>
              <a:buSzTx/>
              <a:buFontTx/>
              <a:buNone/>
              <a:defRPr sz="1200">
                <a:solidFill>
                  <a:srgbClr val="FFFFFF"/>
                </a:solidFill>
              </a:defRPr>
            </a:lvl1pPr>
            <a:lvl2pPr marL="869042" indent="-272142">
              <a:lnSpc>
                <a:spcPct val="100000"/>
              </a:lnSpc>
              <a:buClrTx/>
              <a:buSzPts val="1200"/>
              <a:buFontTx/>
              <a:defRPr sz="1200">
                <a:solidFill>
                  <a:srgbClr val="FFFFFF"/>
                </a:solidFill>
              </a:defRPr>
            </a:lvl2pPr>
            <a:lvl3pPr marL="1326242" indent="-272142">
              <a:lnSpc>
                <a:spcPct val="100000"/>
              </a:lnSpc>
              <a:buClrTx/>
              <a:buSzPts val="1200"/>
              <a:buFontTx/>
              <a:defRPr sz="1200">
                <a:solidFill>
                  <a:srgbClr val="FFFFFF"/>
                </a:solidFill>
              </a:defRPr>
            </a:lvl3pPr>
            <a:lvl4pPr marL="1783442" indent="-272142">
              <a:lnSpc>
                <a:spcPct val="100000"/>
              </a:lnSpc>
              <a:buClrTx/>
              <a:buSzPts val="1200"/>
              <a:buFontTx/>
              <a:defRPr sz="1200">
                <a:solidFill>
                  <a:srgbClr val="FFFFFF"/>
                </a:solidFill>
              </a:defRPr>
            </a:lvl4pPr>
            <a:lvl5pPr marL="2240642" indent="-272142">
              <a:lnSpc>
                <a:spcPct val="100000"/>
              </a:lnSpc>
              <a:buClrTx/>
              <a:buSzPts val="1200"/>
              <a:buFontTx/>
              <a:defRPr sz="1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9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Slide Number"/>
          <p:cNvSpPr txBox="1">
            <a:spLocks noGrp="1"/>
          </p:cNvSpPr>
          <p:nvPr>
            <p:ph type="sldNum" sz="quarter" idx="2"/>
          </p:nvPr>
        </p:nvSpPr>
        <p:spPr>
          <a:xfrm>
            <a:off x="8735428" y="4724798"/>
            <a:ext cx="336813" cy="335251"/>
          </a:xfrm>
          <a:prstGeom prst="rect">
            <a:avLst/>
          </a:prstGeom>
          <a:ln w="12700">
            <a:miter lim="400000"/>
          </a:ln>
        </p:spPr>
        <p:txBody>
          <a:bodyPr wrap="none" lIns="91424" tIns="91424" rIns="91424" bIns="91424" anchor="ctr">
            <a:spAutoFit/>
          </a:bodyPr>
          <a:lstStyle>
            <a:lvl1pPr algn="r">
              <a:defRPr sz="1000">
                <a:solidFill>
                  <a:srgbClr val="737373"/>
                </a:solidFill>
                <a:latin typeface="Roboto"/>
                <a:ea typeface="Roboto"/>
                <a:cs typeface="Roboto"/>
                <a:sym typeface="Roboto"/>
              </a:defRPr>
            </a:lvl1pPr>
          </a:lstStyle>
          <a:p>
            <a:fld id="{86CB4B4D-7CA3-9044-876B-883B54F8677D}" type="slidenum">
              <a:t>‹#›</a:t>
            </a:fld>
            <a:endParaRPr/>
          </a:p>
        </p:txBody>
      </p:sp>
      <p:sp>
        <p:nvSpPr>
          <p:cNvPr id="3" name="Title Text"/>
          <p:cNvSpPr txBox="1">
            <a:spLocks noGrp="1"/>
          </p:cNvSpPr>
          <p:nvPr>
            <p:ph type="title"/>
          </p:nvPr>
        </p:nvSpPr>
        <p:spPr>
          <a:xfrm>
            <a:off x="457200" y="0"/>
            <a:ext cx="8229600" cy="106322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lstStyle/>
          <a:p>
            <a:r>
              <a:t>Title Text</a:t>
            </a:r>
          </a:p>
        </p:txBody>
      </p:sp>
      <p:sp>
        <p:nvSpPr>
          <p:cNvPr id="4" name="Body Level One…"/>
          <p:cNvSpPr txBox="1">
            <a:spLocks noGrp="1"/>
          </p:cNvSpPr>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lstStyle/>
          <a:p>
            <a:r>
              <a:t>Body Level One</a:t>
            </a:r>
          </a:p>
          <a:p>
            <a:pPr lvl="1"/>
            <a:r>
              <a:t>Body Level Two</a:t>
            </a:r>
          </a:p>
          <a:p>
            <a:pPr lvl="2"/>
            <a:r>
              <a:t>Body Level Three</a:t>
            </a:r>
          </a:p>
          <a:p>
            <a:pPr lvl="3"/>
            <a:r>
              <a:t>Body Level Four</a:t>
            </a:r>
          </a:p>
          <a:p>
            <a:pPr lvl="4"/>
            <a:r>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spd="med"/>
  <p:txStyles>
    <p:titleStyle>
      <a:lvl1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Droid Sans"/>
          <a:ea typeface="Droid Sans"/>
          <a:cs typeface="Droid Sans"/>
          <a:sym typeface="Droid Sans"/>
        </a:defRPr>
      </a:lvl1pPr>
      <a:lvl2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Droid Sans"/>
          <a:ea typeface="Droid Sans"/>
          <a:cs typeface="Droid Sans"/>
          <a:sym typeface="Droid Sans"/>
        </a:defRPr>
      </a:lvl2pPr>
      <a:lvl3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Droid Sans"/>
          <a:ea typeface="Droid Sans"/>
          <a:cs typeface="Droid Sans"/>
          <a:sym typeface="Droid Sans"/>
        </a:defRPr>
      </a:lvl3pPr>
      <a:lvl4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Droid Sans"/>
          <a:ea typeface="Droid Sans"/>
          <a:cs typeface="Droid Sans"/>
          <a:sym typeface="Droid Sans"/>
        </a:defRPr>
      </a:lvl4pPr>
      <a:lvl5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Droid Sans"/>
          <a:ea typeface="Droid Sans"/>
          <a:cs typeface="Droid Sans"/>
          <a:sym typeface="Droid Sans"/>
        </a:defRPr>
      </a:lvl5pPr>
      <a:lvl6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Droid Sans"/>
          <a:ea typeface="Droid Sans"/>
          <a:cs typeface="Droid Sans"/>
          <a:sym typeface="Droid Sans"/>
        </a:defRPr>
      </a:lvl6pPr>
      <a:lvl7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Droid Sans"/>
          <a:ea typeface="Droid Sans"/>
          <a:cs typeface="Droid Sans"/>
          <a:sym typeface="Droid Sans"/>
        </a:defRPr>
      </a:lvl7pPr>
      <a:lvl8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Droid Sans"/>
          <a:ea typeface="Droid Sans"/>
          <a:cs typeface="Droid Sans"/>
          <a:sym typeface="Droid Sans"/>
        </a:defRPr>
      </a:lvl8pPr>
      <a:lvl9pPr marL="0" marR="0" indent="0" algn="l" defTabSz="9144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Droid Sans"/>
          <a:ea typeface="Droid Sans"/>
          <a:cs typeface="Droid Sans"/>
          <a:sym typeface="Droid Sans"/>
        </a:defRPr>
      </a:lvl9pPr>
    </p:titleStyle>
    <p:bodyStyle>
      <a:lvl1pPr marL="457200" marR="0" indent="-342900" algn="l" defTabSz="914400" rtl="0" latinLnBrk="0">
        <a:lnSpc>
          <a:spcPct val="115000"/>
        </a:lnSpc>
        <a:spcBef>
          <a:spcPts val="0"/>
        </a:spcBef>
        <a:spcAft>
          <a:spcPts val="0"/>
        </a:spcAft>
        <a:buClr>
          <a:srgbClr val="737373"/>
        </a:buClr>
        <a:buSzPts val="1800"/>
        <a:buFont typeface="Montserrat Regular"/>
        <a:buChar char="●"/>
        <a:tabLst/>
        <a:defRPr sz="1800" b="0" i="0" u="none" strike="noStrike" cap="none" spc="0" baseline="0">
          <a:ln>
            <a:noFill/>
          </a:ln>
          <a:solidFill>
            <a:srgbClr val="737373"/>
          </a:solidFill>
          <a:uFillTx/>
          <a:latin typeface="Montserrat Regular"/>
          <a:ea typeface="Montserrat Regular"/>
          <a:cs typeface="Montserrat Regular"/>
          <a:sym typeface="Montserrat Regular"/>
        </a:defRPr>
      </a:lvl1pPr>
      <a:lvl2pPr marL="1005114" marR="0" indent="-408214" algn="l" defTabSz="914400" rtl="0" latinLnBrk="0">
        <a:lnSpc>
          <a:spcPct val="115000"/>
        </a:lnSpc>
        <a:spcBef>
          <a:spcPts val="0"/>
        </a:spcBef>
        <a:spcAft>
          <a:spcPts val="0"/>
        </a:spcAft>
        <a:buClr>
          <a:srgbClr val="737373"/>
        </a:buClr>
        <a:buSzPts val="1800"/>
        <a:buFont typeface="Montserrat Regular"/>
        <a:buChar char="○"/>
        <a:tabLst/>
        <a:defRPr sz="1800" b="0" i="0" u="none" strike="noStrike" cap="none" spc="0" baseline="0">
          <a:ln>
            <a:noFill/>
          </a:ln>
          <a:solidFill>
            <a:srgbClr val="737373"/>
          </a:solidFill>
          <a:uFillTx/>
          <a:latin typeface="Montserrat Regular"/>
          <a:ea typeface="Montserrat Regular"/>
          <a:cs typeface="Montserrat Regular"/>
          <a:sym typeface="Montserrat Regular"/>
        </a:defRPr>
      </a:lvl2pPr>
      <a:lvl3pPr marL="1462314" marR="0" indent="-408214" algn="l" defTabSz="914400" rtl="0" latinLnBrk="0">
        <a:lnSpc>
          <a:spcPct val="115000"/>
        </a:lnSpc>
        <a:spcBef>
          <a:spcPts val="0"/>
        </a:spcBef>
        <a:spcAft>
          <a:spcPts val="0"/>
        </a:spcAft>
        <a:buClr>
          <a:srgbClr val="737373"/>
        </a:buClr>
        <a:buSzPts val="1800"/>
        <a:buFont typeface="Montserrat Regular"/>
        <a:buChar char="■"/>
        <a:tabLst/>
        <a:defRPr sz="1800" b="0" i="0" u="none" strike="noStrike" cap="none" spc="0" baseline="0">
          <a:ln>
            <a:noFill/>
          </a:ln>
          <a:solidFill>
            <a:srgbClr val="737373"/>
          </a:solidFill>
          <a:uFillTx/>
          <a:latin typeface="Montserrat Regular"/>
          <a:ea typeface="Montserrat Regular"/>
          <a:cs typeface="Montserrat Regular"/>
          <a:sym typeface="Montserrat Regular"/>
        </a:defRPr>
      </a:lvl3pPr>
      <a:lvl4pPr marL="1919514" marR="0" indent="-408214" algn="l" defTabSz="914400" rtl="0" latinLnBrk="0">
        <a:lnSpc>
          <a:spcPct val="115000"/>
        </a:lnSpc>
        <a:spcBef>
          <a:spcPts val="0"/>
        </a:spcBef>
        <a:spcAft>
          <a:spcPts val="0"/>
        </a:spcAft>
        <a:buClr>
          <a:srgbClr val="737373"/>
        </a:buClr>
        <a:buSzPts val="1800"/>
        <a:buFont typeface="Montserrat Regular"/>
        <a:buChar char="●"/>
        <a:tabLst/>
        <a:defRPr sz="1800" b="0" i="0" u="none" strike="noStrike" cap="none" spc="0" baseline="0">
          <a:ln>
            <a:noFill/>
          </a:ln>
          <a:solidFill>
            <a:srgbClr val="737373"/>
          </a:solidFill>
          <a:uFillTx/>
          <a:latin typeface="Montserrat Regular"/>
          <a:ea typeface="Montserrat Regular"/>
          <a:cs typeface="Montserrat Regular"/>
          <a:sym typeface="Montserrat Regular"/>
        </a:defRPr>
      </a:lvl4pPr>
      <a:lvl5pPr marL="2376714" marR="0" indent="-408214" algn="l" defTabSz="914400" rtl="0" latinLnBrk="0">
        <a:lnSpc>
          <a:spcPct val="115000"/>
        </a:lnSpc>
        <a:spcBef>
          <a:spcPts val="0"/>
        </a:spcBef>
        <a:spcAft>
          <a:spcPts val="0"/>
        </a:spcAft>
        <a:buClr>
          <a:srgbClr val="737373"/>
        </a:buClr>
        <a:buSzPts val="1800"/>
        <a:buFont typeface="Montserrat Regular"/>
        <a:buChar char="○"/>
        <a:tabLst/>
        <a:defRPr sz="1800" b="0" i="0" u="none" strike="noStrike" cap="none" spc="0" baseline="0">
          <a:ln>
            <a:noFill/>
          </a:ln>
          <a:solidFill>
            <a:srgbClr val="737373"/>
          </a:solidFill>
          <a:uFillTx/>
          <a:latin typeface="Montserrat Regular"/>
          <a:ea typeface="Montserrat Regular"/>
          <a:cs typeface="Montserrat Regular"/>
          <a:sym typeface="Montserrat Regular"/>
        </a:defRPr>
      </a:lvl5pPr>
      <a:lvl6pPr marL="2833914" marR="0" indent="-408214" algn="l" defTabSz="914400" rtl="0" latinLnBrk="0">
        <a:lnSpc>
          <a:spcPct val="115000"/>
        </a:lnSpc>
        <a:spcBef>
          <a:spcPts val="0"/>
        </a:spcBef>
        <a:spcAft>
          <a:spcPts val="0"/>
        </a:spcAft>
        <a:buClr>
          <a:srgbClr val="737373"/>
        </a:buClr>
        <a:buSzPts val="1800"/>
        <a:buFont typeface="Montserrat Regular"/>
        <a:buChar char="■"/>
        <a:tabLst/>
        <a:defRPr sz="1800" b="0" i="0" u="none" strike="noStrike" cap="none" spc="0" baseline="0">
          <a:ln>
            <a:noFill/>
          </a:ln>
          <a:solidFill>
            <a:srgbClr val="737373"/>
          </a:solidFill>
          <a:uFillTx/>
          <a:latin typeface="Montserrat Regular"/>
          <a:ea typeface="Montserrat Regular"/>
          <a:cs typeface="Montserrat Regular"/>
          <a:sym typeface="Montserrat Regular"/>
        </a:defRPr>
      </a:lvl6pPr>
      <a:lvl7pPr marL="3291114" marR="0" indent="-408214" algn="l" defTabSz="914400" rtl="0" latinLnBrk="0">
        <a:lnSpc>
          <a:spcPct val="115000"/>
        </a:lnSpc>
        <a:spcBef>
          <a:spcPts val="0"/>
        </a:spcBef>
        <a:spcAft>
          <a:spcPts val="0"/>
        </a:spcAft>
        <a:buClr>
          <a:srgbClr val="737373"/>
        </a:buClr>
        <a:buSzPts val="1800"/>
        <a:buFont typeface="Montserrat Regular"/>
        <a:buChar char="●"/>
        <a:tabLst/>
        <a:defRPr sz="1800" b="0" i="0" u="none" strike="noStrike" cap="none" spc="0" baseline="0">
          <a:ln>
            <a:noFill/>
          </a:ln>
          <a:solidFill>
            <a:srgbClr val="737373"/>
          </a:solidFill>
          <a:uFillTx/>
          <a:latin typeface="Montserrat Regular"/>
          <a:ea typeface="Montserrat Regular"/>
          <a:cs typeface="Montserrat Regular"/>
          <a:sym typeface="Montserrat Regular"/>
        </a:defRPr>
      </a:lvl7pPr>
      <a:lvl8pPr marL="3748314" marR="0" indent="-408214" algn="l" defTabSz="914400" rtl="0" latinLnBrk="0">
        <a:lnSpc>
          <a:spcPct val="115000"/>
        </a:lnSpc>
        <a:spcBef>
          <a:spcPts val="0"/>
        </a:spcBef>
        <a:spcAft>
          <a:spcPts val="0"/>
        </a:spcAft>
        <a:buClr>
          <a:srgbClr val="737373"/>
        </a:buClr>
        <a:buSzPts val="1800"/>
        <a:buFont typeface="Montserrat Regular"/>
        <a:buChar char="○"/>
        <a:tabLst/>
        <a:defRPr sz="1800" b="0" i="0" u="none" strike="noStrike" cap="none" spc="0" baseline="0">
          <a:ln>
            <a:noFill/>
          </a:ln>
          <a:solidFill>
            <a:srgbClr val="737373"/>
          </a:solidFill>
          <a:uFillTx/>
          <a:latin typeface="Montserrat Regular"/>
          <a:ea typeface="Montserrat Regular"/>
          <a:cs typeface="Montserrat Regular"/>
          <a:sym typeface="Montserrat Regular"/>
        </a:defRPr>
      </a:lvl8pPr>
      <a:lvl9pPr marL="4205514" marR="0" indent="-408214" algn="l" defTabSz="914400" rtl="0" latinLnBrk="0">
        <a:lnSpc>
          <a:spcPct val="115000"/>
        </a:lnSpc>
        <a:spcBef>
          <a:spcPts val="0"/>
        </a:spcBef>
        <a:spcAft>
          <a:spcPts val="0"/>
        </a:spcAft>
        <a:buClr>
          <a:srgbClr val="737373"/>
        </a:buClr>
        <a:buSzPts val="1800"/>
        <a:buFont typeface="Montserrat Regular"/>
        <a:buChar char="■"/>
        <a:tabLst/>
        <a:defRPr sz="1800" b="0" i="0" u="none" strike="noStrike" cap="none" spc="0" baseline="0">
          <a:ln>
            <a:noFill/>
          </a:ln>
          <a:solidFill>
            <a:srgbClr val="737373"/>
          </a:solidFill>
          <a:uFillTx/>
          <a:latin typeface="Montserrat Regular"/>
          <a:ea typeface="Montserrat Regular"/>
          <a:cs typeface="Montserrat Regular"/>
          <a:sym typeface="Montserrat Regular"/>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Roboto"/>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Roboto"/>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Roboto"/>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Roboto"/>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Roboto"/>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Roboto"/>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Roboto"/>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Roboto"/>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Robot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www.apple.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hyperlink" Target="https://datatracker.ietf.org/meeting/101/agenda.html" TargetMode="External"/><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hyperlink" Target="https://datatracker.ietf.org/" TargetMode="External"/><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hyperlink" Target="https://tools.ietf.org/" TargetMode="External"/><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hyperlink" Target="https://www.rfc-editor.org/rfc/rfc7418.txt" TargetMode="External"/><Relationship Id="rId4" Type="http://schemas.openxmlformats.org/officeDocument/2006/relationships/image" Target="../media/image16.jpeg"/><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hyperlink" Target="https://www.ietf.org/iesg/statement/ietf-anti-harassment-policy.html" TargetMode="External"/><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ietf.or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ietf.org/about/participate/tutorials/" TargetMode="External"/><Relationship Id="rId3" Type="http://schemas.openxmlformats.org/officeDocument/2006/relationships/hyperlink" Target="https://trac.ietf.org/trac/ietf/meeting/wiki/ietf101"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apple.com" TargetMode="External"/><Relationship Id="rId4" Type="http://schemas.openxmlformats.org/officeDocument/2006/relationships/hyperlink" Target="https://www.ietf.org/mailman/listinfo/102-newcomers" TargetMode="External"/><Relationship Id="rId5" Type="http://schemas.openxmlformats.org/officeDocument/2006/relationships/hyperlink" Target="https://www.ietf.org/blog/ietf-systers/" TargetMode="External"/><Relationship Id="rId6" Type="http://schemas.openxmlformats.org/officeDocument/2006/relationships/hyperlink" Target="https://www.ietf.org/how/meetings/ietf-meeting-mailing-lists/" TargetMode="External"/><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3" Type="http://schemas.openxmlformats.org/officeDocument/2006/relationships/hyperlink" Target="https://datatracker.ietf.org/" TargetMode="External"/><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hyperlink" Target="https://tools.ietf.org/" TargetMode="External"/><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3" Type="http://schemas.openxmlformats.org/officeDocument/2006/relationships/hyperlink" Target="https://www.ietf.org/how/meetings/101/remote" TargetMode="External"/><Relationship Id="rId4" Type="http://schemas.openxmlformats.org/officeDocument/2006/relationships/image" Target="../media/image30.png"/><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s://tickets.meeting.ietf.org/wiki/IETF101network"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xmpp.org/software/clients.html" TargetMode="External"/><Relationship Id="rId3" Type="http://schemas.openxmlformats.org/officeDocument/2006/relationships/hyperlink" Target="https://list.jabber.at/"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1" Type="http://schemas.openxmlformats.org/officeDocument/2006/relationships/slideLayout" Target="../slideLayouts/slideLayout3.xml"/><Relationship Id="rId2"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surveymonkey.com/r/101newcomer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ietf.org/about/note-wel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ietf.org/about/note-wel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ietf.org/how/meetings/101/newcomers" TargetMode="External"/><Relationship Id="rId4" Type="http://schemas.openxmlformats.org/officeDocument/2006/relationships/hyperlink" Target="https://www.ietf.org/about/participate/mentoring/" TargetMode="External"/><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s://www.ietf.org/about/participate/" TargetMode="External"/><Relationship Id="rId4" Type="http://schemas.openxmlformats.org/officeDocument/2006/relationships/hyperlink" Target="https://www.youtube.com/playlist?list=PLC86T-6ZTP5hXPJ-n4mwJbZ0BHaNlhTMA" TargetMode="External"/><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s://www.ietf.org/about/mission/" TargetMode="External"/><Relationship Id="rId4" Type="http://schemas.openxmlformats.org/officeDocument/2006/relationships/hyperlink" Target="https://datatracker.ietf.org/doc/rfc3935" TargetMode="External"/><Relationship Id="rId5" Type="http://schemas.openxmlformats.org/officeDocument/2006/relationships/image" Target="../media/image4.gif"/><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67"/>
          <p:cNvSpPr txBox="1">
            <a:spLocks noGrp="1"/>
          </p:cNvSpPr>
          <p:nvPr>
            <p:ph type="ctrTitle"/>
          </p:nvPr>
        </p:nvSpPr>
        <p:spPr>
          <a:xfrm>
            <a:off x="754464" y="1387201"/>
            <a:ext cx="7635072" cy="1651349"/>
          </a:xfrm>
          <a:prstGeom prst="rect">
            <a:avLst/>
          </a:prstGeom>
        </p:spPr>
        <p:txBody>
          <a:bodyPr/>
          <a:lstStyle/>
          <a:p>
            <a:r>
              <a:rPr dirty="0"/>
              <a:t>Internet Engineering Task Force Newcomers’ Overview</a:t>
            </a:r>
          </a:p>
        </p:txBody>
      </p:sp>
      <p:sp>
        <p:nvSpPr>
          <p:cNvPr id="121" name="Slide Number"/>
          <p:cNvSpPr txBox="1">
            <a:spLocks noGrp="1"/>
          </p:cNvSpPr>
          <p:nvPr>
            <p:ph type="sldNum" sz="quarter" idx="2"/>
          </p:nvPr>
        </p:nvSpPr>
        <p:spPr>
          <a:xfrm>
            <a:off x="8806059" y="4724798"/>
            <a:ext cx="266182" cy="33525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a:t>
            </a:fld>
            <a:endParaRPr/>
          </a:p>
        </p:txBody>
      </p:sp>
      <p:sp>
        <p:nvSpPr>
          <p:cNvPr id="122" name="March 2018"/>
          <p:cNvSpPr txBox="1"/>
          <p:nvPr/>
        </p:nvSpPr>
        <p:spPr>
          <a:xfrm>
            <a:off x="754464" y="3126462"/>
            <a:ext cx="7635072" cy="9336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a:bodyPr>
          <a:lstStyle>
            <a:lvl1pPr>
              <a:defRPr sz="2400">
                <a:solidFill>
                  <a:srgbClr val="FFFFFF"/>
                </a:solidFill>
                <a:latin typeface="Montserrat Regular"/>
                <a:ea typeface="Montserrat Regular"/>
                <a:cs typeface="Montserrat Regular"/>
                <a:sym typeface="Montserrat Regular"/>
              </a:defRPr>
            </a:lvl1pPr>
          </a:lstStyle>
          <a:p>
            <a:r>
              <a:rPr lang="en-AU" dirty="0" smtClean="0"/>
              <a:t>November </a:t>
            </a:r>
            <a:r>
              <a:rPr dirty="0" smtClean="0"/>
              <a:t>2018</a:t>
            </a:r>
            <a:endParaRPr dirty="0"/>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he IETF and Other Standard Development Organizations (SDOs)"/>
          <p:cNvSpPr txBox="1">
            <a:spLocks noGrp="1"/>
          </p:cNvSpPr>
          <p:nvPr>
            <p:ph type="title"/>
          </p:nvPr>
        </p:nvSpPr>
        <p:spPr>
          <a:xfrm>
            <a:off x="471900" y="195746"/>
            <a:ext cx="8222100" cy="1310680"/>
          </a:xfrm>
          <a:prstGeom prst="rect">
            <a:avLst/>
          </a:prstGeom>
        </p:spPr>
        <p:txBody>
          <a:bodyPr/>
          <a:lstStyle/>
          <a:p>
            <a:r>
              <a:rPr lang="en-AU" dirty="0"/>
              <a:t>The IETF is …</a:t>
            </a:r>
            <a:endParaRPr dirty="0"/>
          </a:p>
        </p:txBody>
      </p:sp>
      <p:sp>
        <p:nvSpPr>
          <p:cNvPr id="164" name="IETF…"/>
          <p:cNvSpPr txBox="1">
            <a:spLocks noGrp="1"/>
          </p:cNvSpPr>
          <p:nvPr>
            <p:ph type="body" sz="half" idx="1"/>
          </p:nvPr>
        </p:nvSpPr>
        <p:spPr>
          <a:xfrm>
            <a:off x="471900" y="1808875"/>
            <a:ext cx="8272892" cy="3101551"/>
          </a:xfrm>
          <a:prstGeom prst="rect">
            <a:avLst/>
          </a:prstGeom>
        </p:spPr>
        <p:txBody>
          <a:bodyPr>
            <a:normAutofit fontScale="92500" lnSpcReduction="20000"/>
          </a:bodyPr>
          <a:lstStyle/>
          <a:p>
            <a:pPr marL="217169" indent="-217169" defTabSz="868680">
              <a:buClrTx/>
              <a:buSzPct val="100000"/>
              <a:buFontTx/>
              <a:buChar char="•"/>
              <a:defRPr sz="1710"/>
            </a:pPr>
            <a:r>
              <a:rPr lang="en-US" sz="2400" dirty="0"/>
              <a:t>A Standards Development Organization (SDO) </a:t>
            </a:r>
          </a:p>
          <a:p>
            <a:pPr marL="217169" indent="-217169" defTabSz="868680">
              <a:buClrTx/>
              <a:buSzPct val="100000"/>
              <a:buFontTx/>
              <a:buChar char="•"/>
              <a:defRPr sz="1710"/>
            </a:pPr>
            <a:r>
              <a:rPr lang="en-US" sz="2400" dirty="0"/>
              <a:t>With s</a:t>
            </a:r>
            <a:r>
              <a:rPr sz="2400" dirty="0"/>
              <a:t>elf-selected individual participants, no formal members</a:t>
            </a:r>
            <a:r>
              <a:rPr lang="en-AU" sz="2400" dirty="0"/>
              <a:t>hip</a:t>
            </a:r>
            <a:endParaRPr sz="2400" dirty="0"/>
          </a:p>
          <a:p>
            <a:pPr marL="217169" indent="-217169" defTabSz="868680">
              <a:buClrTx/>
              <a:buSzPct val="100000"/>
              <a:buFontTx/>
              <a:buChar char="•"/>
              <a:defRPr sz="1710"/>
            </a:pPr>
            <a:r>
              <a:rPr sz="2400" dirty="0"/>
              <a:t>No formal voting</a:t>
            </a:r>
            <a:r>
              <a:rPr lang="en-US" sz="2400" dirty="0"/>
              <a:t> (but we </a:t>
            </a:r>
            <a:r>
              <a:rPr lang="en-US" sz="2400" u="sng" dirty="0"/>
              <a:t>do</a:t>
            </a:r>
            <a:r>
              <a:rPr lang="en-US" sz="2400" dirty="0"/>
              <a:t> hum…)</a:t>
            </a:r>
            <a:endParaRPr sz="2400" dirty="0"/>
          </a:p>
          <a:p>
            <a:pPr marL="217169" indent="-217169" defTabSz="868680">
              <a:buClrTx/>
              <a:buSzPct val="100000"/>
              <a:buFontTx/>
              <a:buChar char="•"/>
              <a:defRPr sz="1710"/>
            </a:pPr>
            <a:r>
              <a:rPr sz="2400" dirty="0"/>
              <a:t>No formal government role</a:t>
            </a:r>
          </a:p>
          <a:p>
            <a:pPr marL="217169" indent="-217169" defTabSz="868680">
              <a:buClrTx/>
              <a:buSzPct val="100000"/>
              <a:buFontTx/>
              <a:buChar char="•"/>
              <a:defRPr sz="1710"/>
            </a:pPr>
            <a:r>
              <a:rPr lang="en-US" sz="2400" dirty="0"/>
              <a:t>Driven by m</a:t>
            </a:r>
            <a:r>
              <a:rPr sz="2400" dirty="0"/>
              <a:t>arket-based adoption</a:t>
            </a:r>
            <a:r>
              <a:rPr lang="en-US" sz="2400" dirty="0"/>
              <a:t> (a </a:t>
            </a:r>
            <a:r>
              <a:rPr lang="en-US" sz="2400" i="1" dirty="0"/>
              <a:t>real </a:t>
            </a:r>
            <a:r>
              <a:rPr lang="en-US" sz="2400" dirty="0"/>
              <a:t>standard is one people use)</a:t>
            </a:r>
            <a:endParaRPr lang="en-AU" sz="2400" dirty="0"/>
          </a:p>
          <a:p>
            <a:pPr marL="217169" indent="-217169" defTabSz="868680">
              <a:buClrTx/>
              <a:buSzPct val="100000"/>
              <a:buFontTx/>
              <a:buChar char="•"/>
              <a:defRPr sz="1710"/>
            </a:pPr>
            <a:r>
              <a:rPr sz="2400" dirty="0"/>
              <a:t>Focused on Internet technologies</a:t>
            </a:r>
          </a:p>
          <a:p>
            <a:pPr marL="217169" indent="-217169" defTabSz="868680">
              <a:buClrTx/>
              <a:buSzPct val="100000"/>
              <a:buFontTx/>
              <a:buChar char="•"/>
              <a:defRPr sz="1710"/>
            </a:pPr>
            <a:r>
              <a:rPr sz="2400" dirty="0"/>
              <a:t>Bottom</a:t>
            </a:r>
            <a:r>
              <a:rPr lang="en-AU" sz="2400" dirty="0"/>
              <a:t>-up… and unique!</a:t>
            </a:r>
            <a:endParaRPr lang="en-AU" sz="2000" dirty="0"/>
          </a:p>
        </p:txBody>
      </p:sp>
      <p:sp>
        <p:nvSpPr>
          <p:cNvPr id="166" name="Slide Number"/>
          <p:cNvSpPr txBox="1">
            <a:spLocks noGrp="1"/>
          </p:cNvSpPr>
          <p:nvPr>
            <p:ph type="sldNum" sz="quarter" idx="2"/>
          </p:nvPr>
        </p:nvSpPr>
        <p:spPr>
          <a:xfrm>
            <a:off x="8744792" y="4724798"/>
            <a:ext cx="327449" cy="33525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10</a:t>
            </a:fld>
            <a:endParaRPr/>
          </a:p>
        </p:txBody>
      </p:sp>
    </p:spTree>
    <p:extLst>
      <p:ext uri="{BB962C8B-B14F-4D97-AF65-F5344CB8AC3E}">
        <p14:creationId xmlns:p14="http://schemas.microsoft.com/office/powerpoint/2010/main" val="2519992476"/>
      </p:ext>
    </p:extLst>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E1A6EFF7-7FCF-C64C-BDE3-72B9E148D7A4}"/>
              </a:ext>
            </a:extLst>
          </p:cNvPr>
          <p:cNvSpPr>
            <a:spLocks noGrp="1"/>
          </p:cNvSpPr>
          <p:nvPr>
            <p:ph type="title"/>
          </p:nvPr>
        </p:nvSpPr>
        <p:spPr>
          <a:xfrm>
            <a:off x="100947" y="319677"/>
            <a:ext cx="8826601" cy="602701"/>
          </a:xfrm>
        </p:spPr>
        <p:txBody>
          <a:bodyPr>
            <a:noAutofit/>
          </a:bodyPr>
          <a:lstStyle/>
          <a:p>
            <a:r>
              <a:rPr lang="en-US" sz="3200" dirty="0"/>
              <a:t>IETF Areas</a:t>
            </a:r>
          </a:p>
        </p:txBody>
      </p:sp>
      <p:graphicFrame>
        <p:nvGraphicFramePr>
          <p:cNvPr id="6" name="Diagram 5">
            <a:extLst>
              <a:ext uri="{FF2B5EF4-FFF2-40B4-BE49-F238E27FC236}">
                <a16:creationId xmlns="" xmlns:a16="http://schemas.microsoft.com/office/drawing/2014/main" id="{5D5098BF-9FED-E84E-941A-647A514196AB}"/>
              </a:ext>
            </a:extLst>
          </p:cNvPr>
          <p:cNvGraphicFramePr/>
          <p:nvPr>
            <p:extLst>
              <p:ext uri="{D42A27DB-BD31-4B8C-83A1-F6EECF244321}">
                <p14:modId xmlns:p14="http://schemas.microsoft.com/office/powerpoint/2010/main" val="3587277517"/>
              </p:ext>
            </p:extLst>
          </p:nvPr>
        </p:nvGraphicFramePr>
        <p:xfrm>
          <a:off x="760396" y="1359956"/>
          <a:ext cx="7507705" cy="3598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0791153"/>
      </p:ext>
    </p:extLst>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90"/>
          <p:cNvSpPr txBox="1">
            <a:spLocks noGrp="1"/>
          </p:cNvSpPr>
          <p:nvPr>
            <p:ph type="title"/>
          </p:nvPr>
        </p:nvSpPr>
        <p:spPr>
          <a:xfrm>
            <a:off x="471900" y="218223"/>
            <a:ext cx="8222100" cy="1288203"/>
          </a:xfrm>
          <a:prstGeom prst="rect">
            <a:avLst/>
          </a:prstGeom>
        </p:spPr>
        <p:txBody>
          <a:bodyPr/>
          <a:lstStyle/>
          <a:p>
            <a:r>
              <a:rPr lang="en-US" dirty="0"/>
              <a:t>The </a:t>
            </a:r>
            <a:r>
              <a:rPr dirty="0"/>
              <a:t>IETF and Consensus</a:t>
            </a:r>
          </a:p>
        </p:txBody>
      </p:sp>
      <p:sp>
        <p:nvSpPr>
          <p:cNvPr id="241" name="Shape 91"/>
          <p:cNvSpPr txBox="1">
            <a:spLocks noGrp="1"/>
          </p:cNvSpPr>
          <p:nvPr>
            <p:ph type="body" idx="1"/>
          </p:nvPr>
        </p:nvSpPr>
        <p:spPr>
          <a:xfrm>
            <a:off x="471900" y="1752600"/>
            <a:ext cx="8222099" cy="3293678"/>
          </a:xfrm>
          <a:prstGeom prst="rect">
            <a:avLst/>
          </a:prstGeom>
        </p:spPr>
        <p:txBody>
          <a:bodyPr>
            <a:normAutofit fontScale="92500" lnSpcReduction="20000"/>
          </a:bodyPr>
          <a:lstStyle/>
          <a:p>
            <a:pPr marL="342900" defTabSz="749808">
              <a:lnSpc>
                <a:spcPct val="120000"/>
              </a:lnSpc>
              <a:buClrTx/>
              <a:buSzPct val="100000"/>
              <a:defRPr sz="1803">
                <a:solidFill>
                  <a:srgbClr val="000000"/>
                </a:solidFill>
              </a:defRPr>
            </a:pPr>
            <a:r>
              <a:rPr lang="en-AU" dirty="0">
                <a:solidFill>
                  <a:srgbClr val="000000"/>
                </a:solidFill>
              </a:rPr>
              <a:t>IETF mantra:</a:t>
            </a:r>
          </a:p>
          <a:p>
            <a:pPr marL="800100" lvl="2" indent="-342900" defTabSz="749808">
              <a:lnSpc>
                <a:spcPct val="120000"/>
              </a:lnSpc>
              <a:buClrTx/>
              <a:buSzPct val="100000"/>
              <a:buFont typeface="Montserrat Regular"/>
              <a:buChar char="●"/>
              <a:defRPr sz="1803">
                <a:solidFill>
                  <a:srgbClr val="000000"/>
                </a:solidFill>
              </a:defRPr>
            </a:pPr>
            <a:r>
              <a:rPr dirty="0">
                <a:solidFill>
                  <a:srgbClr val="000000"/>
                </a:solidFill>
              </a:rPr>
              <a:t>“</a:t>
            </a:r>
            <a:r>
              <a:rPr dirty="0">
                <a:solidFill>
                  <a:srgbClr val="000000"/>
                </a:solidFill>
                <a:sym typeface="Montserrat Bold"/>
              </a:rPr>
              <a:t>We reject kings, presidents and voting. We believe in rough consensus and running code.” </a:t>
            </a:r>
            <a:endParaRPr lang="en-AU" dirty="0">
              <a:solidFill>
                <a:srgbClr val="000000"/>
              </a:solidFill>
              <a:sym typeface="Montserrat Bold"/>
            </a:endParaRPr>
          </a:p>
          <a:p>
            <a:pPr marL="342900" defTabSz="749808">
              <a:lnSpc>
                <a:spcPct val="120000"/>
              </a:lnSpc>
              <a:buClrTx/>
              <a:buSzPct val="100000"/>
              <a:defRPr sz="1803">
                <a:solidFill>
                  <a:srgbClr val="000000"/>
                </a:solidFill>
              </a:defRPr>
            </a:pPr>
            <a:r>
              <a:rPr dirty="0">
                <a:solidFill>
                  <a:srgbClr val="000000"/>
                </a:solidFill>
              </a:rPr>
              <a:t>Rough consensus is achieved when all issues are addressed, but not necessarily accommodated</a:t>
            </a:r>
            <a:endParaRPr lang="en-AU" dirty="0">
              <a:solidFill>
                <a:srgbClr val="000000"/>
              </a:solidFill>
            </a:endParaRPr>
          </a:p>
          <a:p>
            <a:pPr marL="342900" lvl="1" indent="-342900" defTabSz="749808">
              <a:lnSpc>
                <a:spcPct val="120000"/>
              </a:lnSpc>
              <a:buClrTx/>
              <a:buSzPct val="100000"/>
              <a:buFont typeface="Montserrat Regular"/>
              <a:buChar char="●"/>
              <a:defRPr sz="1803">
                <a:solidFill>
                  <a:srgbClr val="000000"/>
                </a:solidFill>
              </a:defRPr>
            </a:pPr>
            <a:r>
              <a:rPr lang="en-AU" dirty="0">
                <a:solidFill>
                  <a:srgbClr val="000000"/>
                </a:solidFill>
              </a:rPr>
              <a:t>Dissenting opinions are heard, but are not controlling</a:t>
            </a:r>
          </a:p>
          <a:p>
            <a:pPr marL="342900" defTabSz="749808">
              <a:lnSpc>
                <a:spcPct val="120000"/>
              </a:lnSpc>
              <a:buClrTx/>
              <a:buSzPct val="100000"/>
              <a:defRPr sz="1803">
                <a:solidFill>
                  <a:srgbClr val="000000"/>
                </a:solidFill>
              </a:defRPr>
            </a:pPr>
            <a:r>
              <a:rPr dirty="0">
                <a:solidFill>
                  <a:srgbClr val="000000"/>
                </a:solidFill>
              </a:rPr>
              <a:t>Humming: a way of measuring consensus that is not voting</a:t>
            </a:r>
            <a:endParaRPr lang="en-AU" dirty="0">
              <a:solidFill>
                <a:srgbClr val="000000"/>
              </a:solidFill>
            </a:endParaRPr>
          </a:p>
          <a:p>
            <a:pPr marL="342900" defTabSz="749808">
              <a:lnSpc>
                <a:spcPct val="120000"/>
              </a:lnSpc>
              <a:buClrTx/>
              <a:buSzPct val="100000"/>
              <a:defRPr sz="1803">
                <a:solidFill>
                  <a:srgbClr val="000000"/>
                </a:solidFill>
              </a:defRPr>
            </a:pPr>
            <a:r>
              <a:rPr lang="en-AU" dirty="0">
                <a:solidFill>
                  <a:srgbClr val="000000"/>
                </a:solidFill>
              </a:rPr>
              <a:t>Session </a:t>
            </a:r>
            <a:r>
              <a:rPr dirty="0">
                <a:solidFill>
                  <a:srgbClr val="000000"/>
                </a:solidFill>
              </a:rPr>
              <a:t>chair is </a:t>
            </a:r>
            <a:r>
              <a:rPr lang="en-AU" dirty="0">
                <a:solidFill>
                  <a:srgbClr val="000000"/>
                </a:solidFill>
              </a:rPr>
              <a:t>responsible for building </a:t>
            </a:r>
            <a:r>
              <a:rPr dirty="0">
                <a:solidFill>
                  <a:srgbClr val="000000"/>
                </a:solidFill>
              </a:rPr>
              <a:t>consensus </a:t>
            </a:r>
            <a:endParaRPr lang="en-AU" dirty="0">
              <a:solidFill>
                <a:srgbClr val="000000"/>
              </a:solidFill>
            </a:endParaRPr>
          </a:p>
          <a:p>
            <a:pPr marL="342900" lvl="1" indent="-342900" defTabSz="749808">
              <a:lnSpc>
                <a:spcPct val="120000"/>
              </a:lnSpc>
              <a:buClrTx/>
              <a:buSzPct val="100000"/>
              <a:buFont typeface="Montserrat Regular"/>
              <a:buChar char="●"/>
              <a:defRPr sz="1803">
                <a:solidFill>
                  <a:srgbClr val="000000"/>
                </a:solidFill>
              </a:defRPr>
            </a:pPr>
            <a:r>
              <a:rPr dirty="0">
                <a:solidFill>
                  <a:srgbClr val="000000"/>
                </a:solidFill>
              </a:rPr>
              <a:t>WG mailing list consensus</a:t>
            </a:r>
            <a:r>
              <a:rPr lang="en-AU" dirty="0">
                <a:solidFill>
                  <a:srgbClr val="000000"/>
                </a:solidFill>
              </a:rPr>
              <a:t> has to be taken into account</a:t>
            </a:r>
            <a:endParaRPr dirty="0">
              <a:solidFill>
                <a:srgbClr val="000000"/>
              </a:solidFill>
            </a:endParaRPr>
          </a:p>
          <a:p>
            <a:pPr marL="342900" defTabSz="749808">
              <a:lnSpc>
                <a:spcPct val="120000"/>
              </a:lnSpc>
              <a:buClrTx/>
              <a:buSzPct val="100000"/>
              <a:defRPr sz="1803">
                <a:solidFill>
                  <a:srgbClr val="000000"/>
                </a:solidFill>
              </a:defRPr>
            </a:pPr>
            <a:r>
              <a:rPr dirty="0">
                <a:solidFill>
                  <a:srgbClr val="000000"/>
                </a:solidFill>
              </a:rPr>
              <a:t>“On Consensus and Humming in the IETF”, P. Resnick, </a:t>
            </a:r>
            <a:r>
              <a:rPr dirty="0">
                <a:solidFill>
                  <a:srgbClr val="000000"/>
                </a:solidFill>
                <a:hlinkClick r:id="rId3"/>
              </a:rPr>
              <a:t>https://tools.ietf.org/html/rfc7282</a:t>
            </a:r>
          </a:p>
        </p:txBody>
      </p:sp>
      <p:sp>
        <p:nvSpPr>
          <p:cNvPr id="242" name="Shape 92"/>
          <p:cNvSpPr txBox="1">
            <a:spLocks noGrp="1"/>
          </p:cNvSpPr>
          <p:nvPr>
            <p:ph type="sldNum" sz="quarter" idx="2"/>
          </p:nvPr>
        </p:nvSpPr>
        <p:spPr>
          <a:xfrm>
            <a:off x="8735428" y="4724798"/>
            <a:ext cx="336813" cy="33525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12</a:t>
            </a:fld>
            <a:endParaRPr/>
          </a:p>
        </p:txBody>
      </p:sp>
    </p:spTree>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IETF Culture"/>
          <p:cNvSpPr txBox="1">
            <a:spLocks noGrp="1"/>
          </p:cNvSpPr>
          <p:nvPr>
            <p:ph type="title"/>
          </p:nvPr>
        </p:nvSpPr>
        <p:spPr>
          <a:xfrm>
            <a:off x="471900" y="218223"/>
            <a:ext cx="8222100" cy="1288203"/>
          </a:xfrm>
          <a:prstGeom prst="rect">
            <a:avLst/>
          </a:prstGeom>
        </p:spPr>
        <p:txBody>
          <a:bodyPr/>
          <a:lstStyle/>
          <a:p>
            <a:r>
              <a:rPr dirty="0"/>
              <a:t>IETF Culture</a:t>
            </a:r>
          </a:p>
        </p:txBody>
      </p:sp>
      <p:sp>
        <p:nvSpPr>
          <p:cNvPr id="170" name="Slide Number"/>
          <p:cNvSpPr txBox="1">
            <a:spLocks noGrp="1"/>
          </p:cNvSpPr>
          <p:nvPr>
            <p:ph type="sldNum" sz="quarter" idx="2"/>
          </p:nvPr>
        </p:nvSpPr>
        <p:spPr>
          <a:xfrm>
            <a:off x="8735428" y="4724798"/>
            <a:ext cx="336813" cy="33525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13</a:t>
            </a:fld>
            <a:endParaRPr/>
          </a:p>
        </p:txBody>
      </p:sp>
      <p:pic>
        <p:nvPicPr>
          <p:cNvPr id="2" name="Picture 1" descr="Screen Shot 2018-03-09 at 14.45.3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8166" y="1719519"/>
            <a:ext cx="2602117" cy="1493899"/>
          </a:xfrm>
          <a:prstGeom prst="rect">
            <a:avLst/>
          </a:prstGeom>
        </p:spPr>
      </p:pic>
      <p:pic>
        <p:nvPicPr>
          <p:cNvPr id="4" name="Picture 3" descr="Screen Shot 2018-03-09 at 14.47.25.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04250" y="1766260"/>
            <a:ext cx="2391833" cy="1447159"/>
          </a:xfrm>
          <a:prstGeom prst="rect">
            <a:avLst/>
          </a:prstGeom>
        </p:spPr>
      </p:pic>
      <p:pic>
        <p:nvPicPr>
          <p:cNvPr id="5" name="Picture 4" descr="Screen Shot 2018-03-09 at 14.54.59.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7583" y="3431487"/>
            <a:ext cx="2552700" cy="1453780"/>
          </a:xfrm>
          <a:prstGeom prst="rect">
            <a:avLst/>
          </a:prstGeom>
        </p:spPr>
      </p:pic>
      <p:pic>
        <p:nvPicPr>
          <p:cNvPr id="6" name="Picture 5" descr="Screen Shot 2018-03-09 at 14.57.16.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675637" y="3355286"/>
            <a:ext cx="2420446" cy="1529981"/>
          </a:xfrm>
          <a:prstGeom prst="rect">
            <a:avLst/>
          </a:prstGeom>
        </p:spPr>
      </p:pic>
      <p:sp>
        <p:nvSpPr>
          <p:cNvPr id="7" name="TextBox 6"/>
          <p:cNvSpPr txBox="1"/>
          <p:nvPr/>
        </p:nvSpPr>
        <p:spPr>
          <a:xfrm>
            <a:off x="2778700" y="2342290"/>
            <a:ext cx="1624802"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chemeClr val="bg1"/>
                </a:solidFill>
                <a:effectLst/>
                <a:uFillTx/>
                <a:latin typeface="+mn-lt"/>
                <a:ea typeface="+mn-ea"/>
                <a:cs typeface="+mn-cs"/>
                <a:sym typeface="Arial"/>
              </a:rPr>
              <a:t>Passionate, smart, </a:t>
            </a:r>
          </a:p>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chemeClr val="bg1"/>
                </a:solidFill>
                <a:effectLst/>
                <a:uFillTx/>
                <a:latin typeface="+mn-lt"/>
                <a:ea typeface="+mn-ea"/>
                <a:cs typeface="+mn-cs"/>
                <a:sym typeface="Arial"/>
              </a:rPr>
              <a:t> vocal people</a:t>
            </a:r>
          </a:p>
        </p:txBody>
      </p:sp>
      <p:sp>
        <p:nvSpPr>
          <p:cNvPr id="11" name="TextBox 10"/>
          <p:cNvSpPr txBox="1"/>
          <p:nvPr/>
        </p:nvSpPr>
        <p:spPr>
          <a:xfrm>
            <a:off x="2788383" y="3935512"/>
            <a:ext cx="1868408"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chemeClr val="bg1"/>
                </a:solidFill>
                <a:effectLst/>
                <a:uFillTx/>
                <a:latin typeface="+mn-lt"/>
                <a:ea typeface="+mn-ea"/>
                <a:cs typeface="+mn-cs"/>
                <a:sym typeface="Arial"/>
              </a:rPr>
              <a:t>Informal dress code</a:t>
            </a:r>
          </a:p>
          <a:p>
            <a:pPr marL="0" marR="0" indent="0" algn="l" defTabSz="914400" rtl="0" fontAlgn="auto" latinLnBrk="0" hangingPunct="0">
              <a:lnSpc>
                <a:spcPct val="100000"/>
              </a:lnSpc>
              <a:spcBef>
                <a:spcPts val="0"/>
              </a:spcBef>
              <a:spcAft>
                <a:spcPts val="0"/>
              </a:spcAft>
              <a:buClrTx/>
              <a:buSzTx/>
              <a:buFontTx/>
              <a:buNone/>
              <a:tabLst/>
            </a:pPr>
            <a:r>
              <a:rPr lang="en-US" dirty="0">
                <a:solidFill>
                  <a:schemeClr val="bg1"/>
                </a:solidFill>
              </a:rPr>
              <a:t>(people LOVE t-shirts)</a:t>
            </a:r>
            <a:endParaRPr kumimoji="0" lang="en-US" sz="1400" b="0" i="0" u="none" strike="noStrike" cap="none" spc="0" normalizeH="0" baseline="0" dirty="0">
              <a:ln>
                <a:noFill/>
              </a:ln>
              <a:solidFill>
                <a:schemeClr val="bg1"/>
              </a:solidFill>
              <a:effectLst/>
              <a:uFillTx/>
              <a:latin typeface="+mn-lt"/>
              <a:ea typeface="+mn-ea"/>
              <a:cs typeface="+mn-cs"/>
              <a:sym typeface="Arial"/>
            </a:endParaRPr>
          </a:p>
        </p:txBody>
      </p:sp>
      <p:sp>
        <p:nvSpPr>
          <p:cNvPr id="12" name="TextBox 11"/>
          <p:cNvSpPr txBox="1"/>
          <p:nvPr/>
        </p:nvSpPr>
        <p:spPr>
          <a:xfrm>
            <a:off x="7131826" y="2228230"/>
            <a:ext cx="1785102"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chemeClr val="bg1"/>
                </a:solidFill>
                <a:effectLst/>
                <a:uFillTx/>
                <a:latin typeface="+mn-lt"/>
                <a:ea typeface="+mn-ea"/>
                <a:cs typeface="+mn-cs"/>
                <a:sym typeface="Arial"/>
              </a:rPr>
              <a:t>Technical excellence</a:t>
            </a:r>
          </a:p>
          <a:p>
            <a:pPr marL="0" marR="0" indent="0" algn="ctr" defTabSz="914400" rtl="0" fontAlgn="auto" latinLnBrk="0" hangingPunct="0">
              <a:lnSpc>
                <a:spcPct val="100000"/>
              </a:lnSpc>
              <a:spcBef>
                <a:spcPts val="0"/>
              </a:spcBef>
              <a:spcAft>
                <a:spcPts val="0"/>
              </a:spcAft>
              <a:buClrTx/>
              <a:buSzTx/>
              <a:buFontTx/>
              <a:buNone/>
              <a:tabLst/>
            </a:pPr>
            <a:r>
              <a:rPr lang="en-US" dirty="0">
                <a:solidFill>
                  <a:schemeClr val="bg1"/>
                </a:solidFill>
              </a:rPr>
              <a:t>is highly valued</a:t>
            </a:r>
            <a:endParaRPr kumimoji="0" lang="en-US" sz="1400" b="0" i="0" u="none" strike="noStrike" cap="none" spc="0" normalizeH="0" baseline="0" dirty="0">
              <a:ln>
                <a:noFill/>
              </a:ln>
              <a:solidFill>
                <a:schemeClr val="bg1"/>
              </a:solidFill>
              <a:effectLst/>
              <a:uFillTx/>
              <a:latin typeface="+mn-lt"/>
              <a:ea typeface="+mn-ea"/>
              <a:cs typeface="+mn-cs"/>
              <a:sym typeface="Arial"/>
            </a:endParaRPr>
          </a:p>
        </p:txBody>
      </p:sp>
      <p:sp>
        <p:nvSpPr>
          <p:cNvPr id="13" name="TextBox 12"/>
          <p:cNvSpPr txBox="1"/>
          <p:nvPr/>
        </p:nvSpPr>
        <p:spPr>
          <a:xfrm>
            <a:off x="7210961" y="3720068"/>
            <a:ext cx="1644038"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dirty="0">
                <a:solidFill>
                  <a:schemeClr val="bg1"/>
                </a:solidFill>
              </a:rPr>
              <a:t>Close working </a:t>
            </a:r>
            <a:br>
              <a:rPr lang="en-US" dirty="0">
                <a:solidFill>
                  <a:schemeClr val="bg1"/>
                </a:solidFill>
              </a:rPr>
            </a:br>
            <a:r>
              <a:rPr lang="en-US" dirty="0">
                <a:solidFill>
                  <a:schemeClr val="bg1"/>
                </a:solidFill>
              </a:rPr>
              <a:t>relationships</a:t>
            </a:r>
            <a:endParaRPr kumimoji="0" lang="en-US" sz="1400" b="0" i="0" u="none" strike="noStrike" cap="none" spc="0" normalizeH="0" baseline="0" dirty="0">
              <a:ln>
                <a:noFill/>
              </a:ln>
              <a:solidFill>
                <a:schemeClr val="bg1"/>
              </a:solidFill>
              <a:effectLst/>
              <a:uFillTx/>
              <a:latin typeface="+mn-lt"/>
              <a:ea typeface="+mn-ea"/>
              <a:cs typeface="+mn-cs"/>
              <a:sym typeface="Arial"/>
            </a:endParaRPr>
          </a:p>
          <a:p>
            <a:pPr marL="0" marR="0" indent="0" algn="ctr" defTabSz="914400" rtl="0" fontAlgn="auto" latinLnBrk="0" hangingPunct="0">
              <a:lnSpc>
                <a:spcPct val="100000"/>
              </a:lnSpc>
              <a:spcBef>
                <a:spcPts val="0"/>
              </a:spcBef>
              <a:spcAft>
                <a:spcPts val="0"/>
              </a:spcAft>
              <a:buClrTx/>
              <a:buSzTx/>
              <a:buFontTx/>
              <a:buNone/>
              <a:tabLst/>
            </a:pPr>
            <a:r>
              <a:rPr lang="en-US" dirty="0">
                <a:solidFill>
                  <a:schemeClr val="bg1"/>
                </a:solidFill>
              </a:rPr>
              <a:t>(people know each </a:t>
            </a:r>
          </a:p>
          <a:p>
            <a:pPr marL="0" marR="0" indent="0" algn="ctr" defTabSz="914400" rtl="0" fontAlgn="auto" latinLnBrk="0" hangingPunct="0">
              <a:lnSpc>
                <a:spcPct val="100000"/>
              </a:lnSpc>
              <a:spcBef>
                <a:spcPts val="0"/>
              </a:spcBef>
              <a:spcAft>
                <a:spcPts val="0"/>
              </a:spcAft>
              <a:buClrTx/>
              <a:buSzTx/>
              <a:buFontTx/>
              <a:buNone/>
              <a:tabLst/>
            </a:pPr>
            <a:r>
              <a:rPr lang="en-US" dirty="0">
                <a:solidFill>
                  <a:schemeClr val="bg1"/>
                </a:solidFill>
              </a:rPr>
              <a:t>other)</a:t>
            </a:r>
            <a:endParaRPr kumimoji="0" lang="en-US" sz="1400" b="0" i="0" u="none" strike="noStrike" cap="none" spc="0" normalizeH="0" baseline="0" dirty="0">
              <a:ln>
                <a:noFill/>
              </a:ln>
              <a:solidFill>
                <a:schemeClr val="bg1"/>
              </a:solidFill>
              <a:effectLst/>
              <a:uFillTx/>
              <a:latin typeface="+mn-lt"/>
              <a:ea typeface="+mn-ea"/>
              <a:cs typeface="+mn-cs"/>
              <a:sym typeface="Arial"/>
            </a:endParaRPr>
          </a:p>
        </p:txBody>
      </p:sp>
    </p:spTree>
    <p:extLst>
      <p:ext uri="{BB962C8B-B14F-4D97-AF65-F5344CB8AC3E}">
        <p14:creationId xmlns:p14="http://schemas.microsoft.com/office/powerpoint/2010/main" val="1338237557"/>
      </p:ext>
    </p:extLst>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cope: Beyond the IETF"/>
          <p:cNvSpPr txBox="1">
            <a:spLocks noGrp="1"/>
          </p:cNvSpPr>
          <p:nvPr>
            <p:ph type="title"/>
          </p:nvPr>
        </p:nvSpPr>
        <p:spPr>
          <a:prstGeom prst="rect">
            <a:avLst/>
          </a:prstGeom>
        </p:spPr>
        <p:txBody>
          <a:bodyPr/>
          <a:lstStyle/>
          <a:p>
            <a:r>
              <a:rPr lang="en-AU" dirty="0"/>
              <a:t>Alphabet soup</a:t>
            </a:r>
            <a:endParaRPr dirty="0"/>
          </a:p>
        </p:txBody>
      </p:sp>
      <p:sp>
        <p:nvSpPr>
          <p:cNvPr id="139" name="Slide Number"/>
          <p:cNvSpPr txBox="1">
            <a:spLocks noGrp="1"/>
          </p:cNvSpPr>
          <p:nvPr>
            <p:ph type="sldNum" sz="quarter" idx="2"/>
          </p:nvPr>
        </p:nvSpPr>
        <p:spPr>
          <a:xfrm>
            <a:off x="8806059" y="4724798"/>
            <a:ext cx="266182" cy="33525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14</a:t>
            </a:fld>
            <a:endParaRPr/>
          </a:p>
        </p:txBody>
      </p:sp>
      <p:pic>
        <p:nvPicPr>
          <p:cNvPr id="2" name="Picture 1"/>
          <p:cNvPicPr>
            <a:picLocks noChangeAspect="1"/>
          </p:cNvPicPr>
          <p:nvPr/>
        </p:nvPicPr>
        <p:blipFill>
          <a:blip r:embed="rId3"/>
          <a:stretch>
            <a:fillRect/>
          </a:stretch>
        </p:blipFill>
        <p:spPr>
          <a:xfrm>
            <a:off x="4445356" y="1713775"/>
            <a:ext cx="4698644" cy="3523983"/>
          </a:xfrm>
          <a:prstGeom prst="rect">
            <a:avLst/>
          </a:prstGeom>
        </p:spPr>
      </p:pic>
      <p:sp>
        <p:nvSpPr>
          <p:cNvPr id="3" name="Rectangle 2"/>
          <p:cNvSpPr/>
          <p:nvPr/>
        </p:nvSpPr>
        <p:spPr>
          <a:xfrm>
            <a:off x="-579966" y="1884201"/>
            <a:ext cx="4953563" cy="2566857"/>
          </a:xfrm>
          <a:prstGeom prst="rect">
            <a:avLst/>
          </a:prstGeom>
        </p:spPr>
        <p:txBody>
          <a:bodyPr wrap="square">
            <a:spAutoFit/>
          </a:bodyPr>
          <a:lstStyle/>
          <a:p>
            <a:pPr marL="1290864" lvl="1" indent="-285750" defTabSz="493776">
              <a:lnSpc>
                <a:spcPct val="110000"/>
              </a:lnSpc>
              <a:spcBef>
                <a:spcPts val="400"/>
              </a:spcBef>
              <a:buSzPct val="100000"/>
              <a:buFont typeface="Arial" panose="020B0604020202020204" pitchFamily="34" charset="0"/>
              <a:buChar char="•"/>
              <a:defRPr sz="1188">
                <a:solidFill>
                  <a:srgbClr val="000000"/>
                </a:solidFill>
              </a:defRPr>
            </a:pPr>
            <a:r>
              <a:rPr lang="en-US" sz="1600" b="1" dirty="0"/>
              <a:t>I</a:t>
            </a:r>
            <a:r>
              <a:rPr lang="en-US" sz="1600" dirty="0"/>
              <a:t>nternet </a:t>
            </a:r>
            <a:r>
              <a:rPr lang="en-US" sz="1600" b="1" dirty="0"/>
              <a:t>E</a:t>
            </a:r>
            <a:r>
              <a:rPr lang="en-US" sz="1600" dirty="0"/>
              <a:t>ngineering </a:t>
            </a:r>
            <a:r>
              <a:rPr lang="en-US" sz="1600" b="1" dirty="0"/>
              <a:t>S</a:t>
            </a:r>
            <a:r>
              <a:rPr lang="en-US" sz="1600" dirty="0"/>
              <a:t>teering </a:t>
            </a:r>
            <a:r>
              <a:rPr lang="en-US" sz="1600" b="1" dirty="0"/>
              <a:t>G</a:t>
            </a:r>
            <a:r>
              <a:rPr lang="en-US" sz="1600" dirty="0"/>
              <a:t>roup</a:t>
            </a:r>
          </a:p>
          <a:p>
            <a:pPr marL="1290864" lvl="1" indent="-285750" defTabSz="493776">
              <a:lnSpc>
                <a:spcPct val="110000"/>
              </a:lnSpc>
              <a:spcBef>
                <a:spcPts val="400"/>
              </a:spcBef>
              <a:buSzPct val="100000"/>
              <a:buFont typeface="Arial" panose="020B0604020202020204" pitchFamily="34" charset="0"/>
              <a:buChar char="•"/>
              <a:defRPr sz="1188">
                <a:solidFill>
                  <a:srgbClr val="000000"/>
                </a:solidFill>
              </a:defRPr>
            </a:pPr>
            <a:r>
              <a:rPr lang="en-US" sz="1600" b="1" dirty="0"/>
              <a:t>I</a:t>
            </a:r>
            <a:r>
              <a:rPr lang="en-US" sz="1600" dirty="0"/>
              <a:t>nternet </a:t>
            </a:r>
            <a:r>
              <a:rPr lang="en-US" sz="1600" b="1" dirty="0"/>
              <a:t>A</a:t>
            </a:r>
            <a:r>
              <a:rPr lang="en-US" sz="1600" dirty="0"/>
              <a:t>rchitecture </a:t>
            </a:r>
            <a:r>
              <a:rPr lang="en-US" sz="1600" b="1" dirty="0"/>
              <a:t>B</a:t>
            </a:r>
            <a:r>
              <a:rPr lang="en-US" sz="1600" dirty="0"/>
              <a:t>oard</a:t>
            </a:r>
          </a:p>
          <a:p>
            <a:pPr marL="1290864" lvl="1" indent="-285750" defTabSz="493776">
              <a:lnSpc>
                <a:spcPct val="110000"/>
              </a:lnSpc>
              <a:spcBef>
                <a:spcPts val="400"/>
              </a:spcBef>
              <a:buSzPct val="100000"/>
              <a:buFont typeface="Arial" panose="020B0604020202020204" pitchFamily="34" charset="0"/>
              <a:buChar char="•"/>
              <a:defRPr sz="1188">
                <a:solidFill>
                  <a:srgbClr val="000000"/>
                </a:solidFill>
              </a:defRPr>
            </a:pPr>
            <a:r>
              <a:rPr lang="en-US" sz="1600" b="1" dirty="0"/>
              <a:t>I</a:t>
            </a:r>
            <a:r>
              <a:rPr lang="en-US" sz="1600" dirty="0"/>
              <a:t>nternet </a:t>
            </a:r>
            <a:r>
              <a:rPr lang="en-US" sz="1600" b="1" dirty="0"/>
              <a:t>R</a:t>
            </a:r>
            <a:r>
              <a:rPr lang="en-US" sz="1600" dirty="0"/>
              <a:t>esearch </a:t>
            </a:r>
            <a:r>
              <a:rPr lang="en-US" sz="1600" b="1" dirty="0"/>
              <a:t>T</a:t>
            </a:r>
            <a:r>
              <a:rPr lang="en-US" sz="1600" dirty="0"/>
              <a:t>ask Force</a:t>
            </a:r>
          </a:p>
          <a:p>
            <a:pPr marL="1290864" lvl="1" indent="-285750" defTabSz="493776">
              <a:lnSpc>
                <a:spcPct val="110000"/>
              </a:lnSpc>
              <a:spcBef>
                <a:spcPts val="400"/>
              </a:spcBef>
              <a:buSzPct val="100000"/>
              <a:buFont typeface="Arial" panose="020B0604020202020204" pitchFamily="34" charset="0"/>
              <a:buChar char="•"/>
              <a:defRPr sz="1188">
                <a:solidFill>
                  <a:srgbClr val="000000"/>
                </a:solidFill>
              </a:defRPr>
            </a:pPr>
            <a:r>
              <a:rPr lang="en-US" sz="1600" b="1" dirty="0"/>
              <a:t>I</a:t>
            </a:r>
            <a:r>
              <a:rPr lang="en-US" sz="1600" dirty="0"/>
              <a:t>ETF </a:t>
            </a:r>
            <a:r>
              <a:rPr lang="en-US" sz="1600" b="1" dirty="0"/>
              <a:t>A</a:t>
            </a:r>
            <a:r>
              <a:rPr lang="en-US" sz="1600" dirty="0"/>
              <a:t>dministrative </a:t>
            </a:r>
            <a:r>
              <a:rPr lang="en-US" sz="1600" b="1" dirty="0"/>
              <a:t>S</a:t>
            </a:r>
            <a:r>
              <a:rPr lang="en-US" sz="1600" dirty="0"/>
              <a:t>upport </a:t>
            </a:r>
            <a:r>
              <a:rPr lang="en-US" sz="1600" b="1" dirty="0"/>
              <a:t>A</a:t>
            </a:r>
            <a:r>
              <a:rPr lang="en-US" sz="1600" dirty="0"/>
              <a:t>ctivity</a:t>
            </a:r>
          </a:p>
          <a:p>
            <a:pPr marL="1290864" lvl="1" indent="-285750" defTabSz="493776">
              <a:lnSpc>
                <a:spcPct val="110000"/>
              </a:lnSpc>
              <a:spcBef>
                <a:spcPts val="400"/>
              </a:spcBef>
              <a:buSzPct val="100000"/>
              <a:buFont typeface="Arial" panose="020B0604020202020204" pitchFamily="34" charset="0"/>
              <a:buChar char="•"/>
              <a:defRPr sz="1188">
                <a:solidFill>
                  <a:srgbClr val="000000"/>
                </a:solidFill>
              </a:defRPr>
            </a:pPr>
            <a:r>
              <a:rPr lang="en-US" sz="1600" b="1" dirty="0"/>
              <a:t>I</a:t>
            </a:r>
            <a:r>
              <a:rPr lang="en-US" sz="1600" dirty="0"/>
              <a:t>ETF </a:t>
            </a:r>
            <a:r>
              <a:rPr lang="en-US" sz="1600" b="1" dirty="0"/>
              <a:t>A</a:t>
            </a:r>
            <a:r>
              <a:rPr lang="en-US" sz="1600" dirty="0"/>
              <a:t>dministrative </a:t>
            </a:r>
            <a:r>
              <a:rPr lang="en-US" sz="1600" b="1" dirty="0"/>
              <a:t>O</a:t>
            </a:r>
            <a:r>
              <a:rPr lang="en-US" sz="1600" dirty="0"/>
              <a:t>versight </a:t>
            </a:r>
            <a:r>
              <a:rPr lang="en-US" sz="1600" b="1" dirty="0"/>
              <a:t>C</a:t>
            </a:r>
            <a:r>
              <a:rPr lang="en-US" sz="1600" dirty="0"/>
              <a:t>ommittee</a:t>
            </a:r>
          </a:p>
          <a:p>
            <a:pPr marL="1290864" lvl="1" indent="-285750" defTabSz="493776">
              <a:lnSpc>
                <a:spcPct val="110000"/>
              </a:lnSpc>
              <a:spcBef>
                <a:spcPts val="400"/>
              </a:spcBef>
              <a:buSzPct val="100000"/>
              <a:buFont typeface="Arial" panose="020B0604020202020204" pitchFamily="34" charset="0"/>
              <a:buChar char="•"/>
              <a:defRPr sz="1188">
                <a:solidFill>
                  <a:srgbClr val="000000"/>
                </a:solidFill>
              </a:defRPr>
            </a:pPr>
            <a:r>
              <a:rPr lang="en-US" sz="1600" b="1" dirty="0"/>
              <a:t>I</a:t>
            </a:r>
            <a:r>
              <a:rPr lang="en-US" sz="1600" dirty="0"/>
              <a:t>ETF </a:t>
            </a:r>
            <a:r>
              <a:rPr lang="en-US" sz="1600" b="1" dirty="0"/>
              <a:t>A</a:t>
            </a:r>
            <a:r>
              <a:rPr lang="en-US" sz="1600" dirty="0"/>
              <a:t>dministrative </a:t>
            </a:r>
            <a:r>
              <a:rPr lang="en-US" sz="1600" b="1" dirty="0"/>
              <a:t>D</a:t>
            </a:r>
            <a:r>
              <a:rPr lang="en-US" sz="1600" dirty="0"/>
              <a:t>irector</a:t>
            </a:r>
          </a:p>
          <a:p>
            <a:pPr marL="1290864" lvl="1" indent="-285750" defTabSz="493776">
              <a:lnSpc>
                <a:spcPct val="110000"/>
              </a:lnSpc>
              <a:spcBef>
                <a:spcPts val="400"/>
              </a:spcBef>
              <a:buSzPct val="100000"/>
              <a:buFont typeface="Arial" panose="020B0604020202020204" pitchFamily="34" charset="0"/>
              <a:buChar char="•"/>
              <a:defRPr sz="1188">
                <a:solidFill>
                  <a:srgbClr val="000000"/>
                </a:solidFill>
              </a:defRPr>
            </a:pPr>
            <a:r>
              <a:rPr lang="en-US" sz="1600" b="1" dirty="0"/>
              <a:t>I</a:t>
            </a:r>
            <a:r>
              <a:rPr lang="en-US" sz="1600" dirty="0"/>
              <a:t>nternet </a:t>
            </a:r>
            <a:r>
              <a:rPr lang="en-US" sz="1600" b="1" dirty="0"/>
              <a:t>Soc</a:t>
            </a:r>
            <a:r>
              <a:rPr lang="en-US" sz="1600" dirty="0"/>
              <a:t>iety</a:t>
            </a:r>
          </a:p>
        </p:txBody>
      </p:sp>
    </p:spTree>
    <p:extLst>
      <p:ext uri="{BB962C8B-B14F-4D97-AF65-F5344CB8AC3E}">
        <p14:creationId xmlns:p14="http://schemas.microsoft.com/office/powerpoint/2010/main" val="3356183891"/>
      </p:ext>
    </p:extLst>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IETF-Related Groups"/>
          <p:cNvSpPr txBox="1">
            <a:spLocks noGrp="1"/>
          </p:cNvSpPr>
          <p:nvPr>
            <p:ph type="title"/>
          </p:nvPr>
        </p:nvSpPr>
        <p:spPr>
          <a:xfrm>
            <a:off x="471900" y="218223"/>
            <a:ext cx="8222100" cy="1288203"/>
          </a:xfrm>
          <a:prstGeom prst="rect">
            <a:avLst/>
          </a:prstGeom>
        </p:spPr>
        <p:txBody>
          <a:bodyPr/>
          <a:lstStyle/>
          <a:p>
            <a:r>
              <a:rPr lang="en-AU" dirty="0"/>
              <a:t>Who does what?</a:t>
            </a:r>
            <a:endParaRPr dirty="0"/>
          </a:p>
        </p:txBody>
      </p:sp>
      <p:sp>
        <p:nvSpPr>
          <p:cNvPr id="150" name="Internet Architecture Board (IAB): provides oversight of the Internet architecture and the standards process…"/>
          <p:cNvSpPr txBox="1">
            <a:spLocks noGrp="1"/>
          </p:cNvSpPr>
          <p:nvPr>
            <p:ph type="body" idx="1"/>
          </p:nvPr>
        </p:nvSpPr>
        <p:spPr>
          <a:xfrm>
            <a:off x="471900" y="1919074"/>
            <a:ext cx="8222100" cy="2991352"/>
          </a:xfrm>
          <a:prstGeom prst="rect">
            <a:avLst/>
          </a:prstGeom>
        </p:spPr>
        <p:txBody>
          <a:bodyPr>
            <a:normAutofit/>
          </a:bodyPr>
          <a:lstStyle/>
          <a:p>
            <a:pPr marL="452627" indent="-339470" defTabSz="905255">
              <a:buSzPts val="1700"/>
              <a:defRPr sz="1782"/>
            </a:pPr>
            <a:r>
              <a:rPr sz="2000" b="1" dirty="0">
                <a:latin typeface="Montserrat Bold"/>
                <a:ea typeface="Montserrat Bold"/>
                <a:cs typeface="Montserrat Bold"/>
                <a:sym typeface="Montserrat Bold"/>
              </a:rPr>
              <a:t>IAB</a:t>
            </a:r>
            <a:r>
              <a:rPr sz="2000" b="1" dirty="0"/>
              <a:t>:</a:t>
            </a:r>
            <a:r>
              <a:rPr sz="2000" dirty="0"/>
              <a:t> provides oversight of the Internet architecture and the standards process</a:t>
            </a:r>
          </a:p>
          <a:p>
            <a:pPr marL="452627" indent="-339470" defTabSz="905255">
              <a:buSzPts val="1700"/>
              <a:defRPr sz="1782"/>
            </a:pPr>
            <a:r>
              <a:rPr sz="2000" b="1" dirty="0">
                <a:latin typeface="Montserrat Bold"/>
                <a:ea typeface="Montserrat Bold"/>
                <a:cs typeface="Montserrat Bold"/>
                <a:sym typeface="Montserrat Bold"/>
              </a:rPr>
              <a:t>IESG</a:t>
            </a:r>
            <a:r>
              <a:rPr sz="2000" b="1" dirty="0"/>
              <a:t>:</a:t>
            </a:r>
            <a:r>
              <a:rPr sz="2000" dirty="0"/>
              <a:t> responsible for technical management of IETF activities and the Internet standards process </a:t>
            </a:r>
            <a:endParaRPr lang="en-US" sz="2000" dirty="0"/>
          </a:p>
          <a:p>
            <a:pPr marL="452627" indent="-339470" defTabSz="905255">
              <a:buSzPts val="1700"/>
              <a:defRPr sz="1782"/>
            </a:pPr>
            <a:r>
              <a:rPr sz="2000" b="1" dirty="0">
                <a:latin typeface="Montserrat Bold"/>
                <a:ea typeface="Montserrat Bold"/>
                <a:cs typeface="Montserrat Bold"/>
                <a:sym typeface="Montserrat Bold"/>
              </a:rPr>
              <a:t>IRTF</a:t>
            </a:r>
            <a:r>
              <a:rPr lang="en-AU" sz="2000" b="1" dirty="0">
                <a:latin typeface="Montserrat Bold"/>
                <a:ea typeface="Montserrat Bold"/>
                <a:cs typeface="Montserrat Bold"/>
                <a:sym typeface="Montserrat Bold"/>
              </a:rPr>
              <a:t>:</a:t>
            </a:r>
            <a:r>
              <a:rPr sz="2000" dirty="0"/>
              <a:t> a parallel organization focused on longer-term research topics for the Internet</a:t>
            </a:r>
          </a:p>
          <a:p>
            <a:pPr marL="452627" indent="-339470" defTabSz="905255">
              <a:buSzPts val="1700"/>
              <a:defRPr sz="1782"/>
            </a:pPr>
            <a:r>
              <a:rPr sz="2000" b="1" dirty="0">
                <a:latin typeface="Montserrat Bold"/>
                <a:ea typeface="Montserrat Bold"/>
                <a:cs typeface="Montserrat Bold"/>
                <a:sym typeface="Montserrat Bold"/>
              </a:rPr>
              <a:t>IAOC</a:t>
            </a:r>
            <a:r>
              <a:rPr sz="2000" b="1" dirty="0"/>
              <a:t>:</a:t>
            </a:r>
            <a:r>
              <a:rPr sz="2000" dirty="0"/>
              <a:t> is responsible for the fiscal &amp; administrative support of the IETF standards process</a:t>
            </a:r>
          </a:p>
        </p:txBody>
      </p:sp>
      <p:sp>
        <p:nvSpPr>
          <p:cNvPr id="151" name="Slide Number"/>
          <p:cNvSpPr txBox="1">
            <a:spLocks noGrp="1"/>
          </p:cNvSpPr>
          <p:nvPr>
            <p:ph type="sldNum" sz="quarter" idx="2"/>
          </p:nvPr>
        </p:nvSpPr>
        <p:spPr>
          <a:xfrm>
            <a:off x="8806059" y="4724798"/>
            <a:ext cx="266182" cy="33525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15</a:t>
            </a:fld>
            <a:endParaRPr/>
          </a:p>
        </p:txBody>
      </p:sp>
    </p:spTree>
  </p:cSld>
  <p:clrMapOvr>
    <a:masterClrMapping/>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ttps://www.ietf.org/…">
            <a:extLst>
              <a:ext uri="{FF2B5EF4-FFF2-40B4-BE49-F238E27FC236}">
                <a16:creationId xmlns="" xmlns:a16="http://schemas.microsoft.com/office/drawing/2014/main" id="{1AF4D680-0F97-9C49-9C2C-2BC43E2AD4A3}"/>
              </a:ext>
            </a:extLst>
          </p:cNvPr>
          <p:cNvSpPr txBox="1"/>
          <p:nvPr/>
        </p:nvSpPr>
        <p:spPr>
          <a:xfrm>
            <a:off x="754464" y="1647441"/>
            <a:ext cx="7635072" cy="139110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normAutofit/>
          </a:bodyPr>
          <a:lstStyle/>
          <a:p>
            <a:pPr>
              <a:defRPr sz="4200">
                <a:solidFill>
                  <a:srgbClr val="FFFFFF"/>
                </a:solidFill>
                <a:latin typeface="Open Sans Condensed"/>
                <a:ea typeface="Open Sans Condensed"/>
                <a:cs typeface="Open Sans Condensed"/>
                <a:sym typeface="Open Sans Condensed"/>
              </a:defRPr>
            </a:pPr>
            <a:r>
              <a:rPr lang="en-US" dirty="0"/>
              <a:t>IETF Week in a Nutshell</a:t>
            </a:r>
            <a:endParaRPr dirty="0"/>
          </a:p>
        </p:txBody>
      </p:sp>
    </p:spTree>
    <p:extLst>
      <p:ext uri="{BB962C8B-B14F-4D97-AF65-F5344CB8AC3E}">
        <p14:creationId xmlns:p14="http://schemas.microsoft.com/office/powerpoint/2010/main" val="2995689707"/>
      </p:ext>
    </p:extLst>
  </p:cSld>
  <p:clrMapOvr>
    <a:masterClrMapping/>
  </p:clrMapOvr>
  <p:transition xmlns:p14="http://schemas.microsoft.com/office/powerpoint/2010/mai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IETF Meeting Overview"/>
          <p:cNvSpPr txBox="1">
            <a:spLocks noGrp="1"/>
          </p:cNvSpPr>
          <p:nvPr>
            <p:ph type="title"/>
          </p:nvPr>
        </p:nvSpPr>
        <p:spPr>
          <a:xfrm>
            <a:off x="471900" y="218223"/>
            <a:ext cx="8222100" cy="1288203"/>
          </a:xfrm>
          <a:prstGeom prst="rect">
            <a:avLst/>
          </a:prstGeom>
        </p:spPr>
        <p:txBody>
          <a:bodyPr/>
          <a:lstStyle/>
          <a:p>
            <a:r>
              <a:rPr lang="en-AU" dirty="0"/>
              <a:t>The IETF Meeting week</a:t>
            </a:r>
            <a:endParaRPr dirty="0"/>
          </a:p>
        </p:txBody>
      </p:sp>
      <p:sp>
        <p:nvSpPr>
          <p:cNvPr id="194" name="Gathering of IETF participants 3x per year - ~1000-1500/meeting…"/>
          <p:cNvSpPr txBox="1">
            <a:spLocks noGrp="1"/>
          </p:cNvSpPr>
          <p:nvPr>
            <p:ph type="body" idx="1"/>
          </p:nvPr>
        </p:nvSpPr>
        <p:spPr>
          <a:xfrm>
            <a:off x="186150" y="1739145"/>
            <a:ext cx="8222100" cy="3070979"/>
          </a:xfrm>
          <a:prstGeom prst="rect">
            <a:avLst/>
          </a:prstGeom>
        </p:spPr>
        <p:txBody>
          <a:bodyPr>
            <a:noAutofit/>
          </a:bodyPr>
          <a:lstStyle/>
          <a:p>
            <a:pPr marL="430911" defTabSz="704087">
              <a:buSzPts val="1300"/>
              <a:defRPr sz="1386"/>
            </a:pPr>
            <a:r>
              <a:rPr sz="2000" dirty="0">
                <a:solidFill>
                  <a:srgbClr val="000000"/>
                </a:solidFill>
              </a:rPr>
              <a:t>Organized </a:t>
            </a:r>
            <a:r>
              <a:rPr lang="en-AU" sz="2000" dirty="0">
                <a:solidFill>
                  <a:srgbClr val="000000"/>
                </a:solidFill>
              </a:rPr>
              <a:t>events </a:t>
            </a:r>
            <a:r>
              <a:rPr sz="2000" dirty="0">
                <a:solidFill>
                  <a:srgbClr val="000000"/>
                </a:solidFill>
              </a:rPr>
              <a:t>include:</a:t>
            </a:r>
          </a:p>
          <a:p>
            <a:pPr marL="802513" lvl="1" indent="-342900" defTabSz="704087">
              <a:buSzPts val="1300"/>
              <a:defRPr sz="1386"/>
            </a:pPr>
            <a:r>
              <a:rPr sz="2000" dirty="0">
                <a:solidFill>
                  <a:srgbClr val="000000"/>
                </a:solidFill>
                <a:sym typeface="Montserrat Bold"/>
              </a:rPr>
              <a:t>Working Group</a:t>
            </a:r>
            <a:r>
              <a:rPr sz="2000" dirty="0">
                <a:solidFill>
                  <a:srgbClr val="000000"/>
                </a:solidFill>
              </a:rPr>
              <a:t> sessions:  ~130 working groups</a:t>
            </a:r>
          </a:p>
          <a:p>
            <a:pPr marL="802513" lvl="1" indent="-342900" defTabSz="704087">
              <a:buSzPts val="1300"/>
              <a:defRPr sz="1386"/>
            </a:pPr>
            <a:r>
              <a:rPr sz="2000" dirty="0">
                <a:solidFill>
                  <a:srgbClr val="000000"/>
                </a:solidFill>
                <a:sym typeface="Montserrat Bold"/>
              </a:rPr>
              <a:t>Birds of a Feather</a:t>
            </a:r>
            <a:r>
              <a:rPr sz="2000" dirty="0">
                <a:solidFill>
                  <a:srgbClr val="000000"/>
                </a:solidFill>
              </a:rPr>
              <a:t> sessions (BOFs)</a:t>
            </a:r>
            <a:endParaRPr lang="en-AU" sz="2000" dirty="0">
              <a:solidFill>
                <a:srgbClr val="000000"/>
              </a:solidFill>
            </a:endParaRPr>
          </a:p>
          <a:p>
            <a:pPr marL="802513" lvl="1" indent="-342900" defTabSz="704087">
              <a:buSzPts val="1300"/>
              <a:defRPr sz="1386"/>
            </a:pPr>
            <a:r>
              <a:rPr sz="2000" dirty="0">
                <a:solidFill>
                  <a:srgbClr val="000000"/>
                </a:solidFill>
                <a:sym typeface="Montserrat Bold"/>
              </a:rPr>
              <a:t>IRTF</a:t>
            </a:r>
            <a:r>
              <a:rPr sz="2000" dirty="0">
                <a:solidFill>
                  <a:srgbClr val="000000"/>
                </a:solidFill>
              </a:rPr>
              <a:t> sessions: ~7</a:t>
            </a:r>
          </a:p>
          <a:p>
            <a:pPr marL="802513" lvl="1" indent="-342900" defTabSz="704087">
              <a:buSzPts val="1300"/>
              <a:defRPr sz="1386"/>
            </a:pPr>
            <a:r>
              <a:rPr sz="2000" dirty="0">
                <a:solidFill>
                  <a:srgbClr val="000000"/>
                </a:solidFill>
                <a:sym typeface="Montserrat Bold"/>
              </a:rPr>
              <a:t>Area-wide</a:t>
            </a:r>
            <a:r>
              <a:rPr sz="2000" dirty="0">
                <a:solidFill>
                  <a:srgbClr val="000000"/>
                </a:solidFill>
              </a:rPr>
              <a:t> </a:t>
            </a:r>
            <a:r>
              <a:rPr lang="en-AU" sz="2000" dirty="0">
                <a:solidFill>
                  <a:srgbClr val="000000"/>
                </a:solidFill>
              </a:rPr>
              <a:t>s</a:t>
            </a:r>
            <a:r>
              <a:rPr sz="2000" dirty="0">
                <a:solidFill>
                  <a:srgbClr val="000000"/>
                </a:solidFill>
              </a:rPr>
              <a:t>essions</a:t>
            </a:r>
          </a:p>
          <a:p>
            <a:pPr marL="802513" lvl="1" indent="-342900" defTabSz="704087">
              <a:buSzPts val="1300"/>
              <a:defRPr sz="1386"/>
            </a:pPr>
            <a:r>
              <a:rPr sz="2000" dirty="0">
                <a:solidFill>
                  <a:srgbClr val="000000"/>
                </a:solidFill>
                <a:sym typeface="Montserrat Bold"/>
              </a:rPr>
              <a:t>IETF-wide </a:t>
            </a:r>
            <a:r>
              <a:rPr lang="en-AU" sz="2000" dirty="0">
                <a:solidFill>
                  <a:srgbClr val="000000"/>
                </a:solidFill>
                <a:sym typeface="Montserrat Bold"/>
              </a:rPr>
              <a:t>p</a:t>
            </a:r>
            <a:r>
              <a:rPr sz="2000" dirty="0" err="1">
                <a:solidFill>
                  <a:srgbClr val="000000"/>
                </a:solidFill>
                <a:sym typeface="Montserrat Bold"/>
              </a:rPr>
              <a:t>lenaries</a:t>
            </a:r>
            <a:endParaRPr lang="en-AU" sz="2000" dirty="0">
              <a:solidFill>
                <a:srgbClr val="000000"/>
              </a:solidFill>
            </a:endParaRPr>
          </a:p>
          <a:p>
            <a:pPr marL="802513" lvl="1" indent="-342900" defTabSz="704087">
              <a:buSzPts val="1300"/>
              <a:defRPr sz="1386"/>
            </a:pPr>
            <a:r>
              <a:rPr lang="en-US" sz="2000" dirty="0">
                <a:solidFill>
                  <a:srgbClr val="000000"/>
                </a:solidFill>
                <a:sym typeface="Montserrat Bold"/>
              </a:rPr>
              <a:t>Hackathons (Code Sprints, </a:t>
            </a:r>
            <a:r>
              <a:rPr lang="en-US" sz="2000" dirty="0" err="1">
                <a:solidFill>
                  <a:srgbClr val="000000"/>
                </a:solidFill>
                <a:sym typeface="Montserrat Bold"/>
              </a:rPr>
              <a:t>etc</a:t>
            </a:r>
            <a:r>
              <a:rPr lang="en-US" sz="2000" dirty="0">
                <a:solidFill>
                  <a:srgbClr val="000000"/>
                </a:solidFill>
                <a:sym typeface="Montserrat Bold"/>
              </a:rPr>
              <a:t>)</a:t>
            </a:r>
          </a:p>
          <a:p>
            <a:pPr marL="802513" lvl="1" indent="-342900" defTabSz="704087">
              <a:buSzPts val="1300"/>
              <a:defRPr sz="1386"/>
            </a:pPr>
            <a:r>
              <a:rPr sz="2000" dirty="0">
                <a:solidFill>
                  <a:srgbClr val="000000"/>
                </a:solidFill>
                <a:sym typeface="Montserrat Bold"/>
              </a:rPr>
              <a:t>Tutorials</a:t>
            </a:r>
            <a:r>
              <a:rPr sz="2000" dirty="0">
                <a:solidFill>
                  <a:srgbClr val="000000"/>
                </a:solidFill>
              </a:rPr>
              <a:t> &amp; Lunch Sessions</a:t>
            </a:r>
          </a:p>
          <a:p>
            <a:pPr marL="802513" lvl="1" indent="-342900" defTabSz="704087">
              <a:buSzPts val="1300"/>
              <a:defRPr sz="1386">
                <a:latin typeface="Montserrat Bold"/>
                <a:ea typeface="Montserrat Bold"/>
                <a:cs typeface="Montserrat Bold"/>
                <a:sym typeface="Montserrat Bold"/>
              </a:defRPr>
            </a:pPr>
            <a:r>
              <a:rPr sz="2000" dirty="0">
                <a:solidFill>
                  <a:srgbClr val="000000"/>
                </a:solidFill>
              </a:rPr>
              <a:t>Social Events</a:t>
            </a:r>
          </a:p>
        </p:txBody>
      </p:sp>
      <p:sp>
        <p:nvSpPr>
          <p:cNvPr id="195" name="Slide Number"/>
          <p:cNvSpPr txBox="1">
            <a:spLocks noGrp="1"/>
          </p:cNvSpPr>
          <p:nvPr>
            <p:ph type="sldNum" sz="quarter" idx="2"/>
          </p:nvPr>
        </p:nvSpPr>
        <p:spPr>
          <a:xfrm>
            <a:off x="8735428" y="4724798"/>
            <a:ext cx="336813" cy="33525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17</a:t>
            </a:fld>
            <a:endParaRPr/>
          </a:p>
        </p:txBody>
      </p:sp>
      <p:pic>
        <p:nvPicPr>
          <p:cNvPr id="2" name="Picture 1" descr="Screen Shot 2018-03-09 at 13.57.11.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03466" y="2972143"/>
            <a:ext cx="3911600" cy="1837981"/>
          </a:xfrm>
          <a:prstGeom prst="rect">
            <a:avLst/>
          </a:prstGeom>
        </p:spPr>
      </p:pic>
    </p:spTree>
    <p:extLst>
      <p:ext uri="{BB962C8B-B14F-4D97-AF65-F5344CB8AC3E}">
        <p14:creationId xmlns:p14="http://schemas.microsoft.com/office/powerpoint/2010/main" val="2873605772"/>
      </p:ext>
    </p:extLst>
  </p:cSld>
  <p:clrMapOvr>
    <a:masterClrMapping/>
  </p:clrMapOvr>
  <p:transition xmlns:p14="http://schemas.microsoft.com/office/powerpoint/2010/mai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IETF Meeting Overview (continued)"/>
          <p:cNvSpPr txBox="1">
            <a:spLocks noGrp="1"/>
          </p:cNvSpPr>
          <p:nvPr>
            <p:ph type="title"/>
          </p:nvPr>
        </p:nvSpPr>
        <p:spPr>
          <a:xfrm>
            <a:off x="471900" y="218223"/>
            <a:ext cx="8222100" cy="1288203"/>
          </a:xfrm>
          <a:prstGeom prst="rect">
            <a:avLst/>
          </a:prstGeom>
        </p:spPr>
        <p:txBody>
          <a:bodyPr/>
          <a:lstStyle/>
          <a:p>
            <a:r>
              <a:rPr dirty="0"/>
              <a:t>IETF Meeting </a:t>
            </a:r>
            <a:r>
              <a:rPr lang="en-AU" dirty="0"/>
              <a:t>week </a:t>
            </a:r>
            <a:r>
              <a:rPr dirty="0"/>
              <a:t>(cont)</a:t>
            </a:r>
          </a:p>
        </p:txBody>
      </p:sp>
      <p:sp>
        <p:nvSpPr>
          <p:cNvPr id="198" name="Disorganized events include:…"/>
          <p:cNvSpPr txBox="1">
            <a:spLocks noGrp="1"/>
          </p:cNvSpPr>
          <p:nvPr>
            <p:ph type="body" idx="1"/>
          </p:nvPr>
        </p:nvSpPr>
        <p:spPr>
          <a:xfrm>
            <a:off x="471900" y="1771650"/>
            <a:ext cx="8222100" cy="3138776"/>
          </a:xfrm>
          <a:prstGeom prst="rect">
            <a:avLst/>
          </a:prstGeom>
        </p:spPr>
        <p:txBody>
          <a:bodyPr>
            <a:noAutofit/>
          </a:bodyPr>
          <a:lstStyle/>
          <a:p>
            <a:pPr marL="0" indent="0" defTabSz="804672">
              <a:buClrTx/>
              <a:buSzTx/>
              <a:buFontTx/>
              <a:buNone/>
              <a:defRPr sz="1584"/>
            </a:pPr>
            <a:r>
              <a:rPr lang="en-AU" sz="2000" dirty="0">
                <a:latin typeface="Montserrat Bold"/>
                <a:ea typeface="Montserrat Bold"/>
                <a:cs typeface="Montserrat Bold"/>
                <a:sym typeface="Montserrat Bold"/>
              </a:rPr>
              <a:t>Other </a:t>
            </a:r>
            <a:r>
              <a:rPr sz="2000" dirty="0">
                <a:latin typeface="Montserrat Bold"/>
                <a:ea typeface="Montserrat Bold"/>
                <a:cs typeface="Montserrat Bold"/>
                <a:sym typeface="Montserrat Bold"/>
              </a:rPr>
              <a:t>events</a:t>
            </a:r>
            <a:r>
              <a:rPr sz="2000" dirty="0"/>
              <a:t> include:</a:t>
            </a:r>
          </a:p>
          <a:p>
            <a:pPr marL="402336" indent="-301752" defTabSz="804672">
              <a:buSzPts val="1500"/>
              <a:defRPr sz="1584"/>
            </a:pPr>
            <a:r>
              <a:rPr sz="2000" dirty="0"/>
              <a:t>Hallway meetings</a:t>
            </a:r>
          </a:p>
          <a:p>
            <a:pPr marL="402336" indent="-301752" defTabSz="804672">
              <a:buSzPts val="1500"/>
              <a:defRPr sz="1584"/>
            </a:pPr>
            <a:r>
              <a:rPr sz="2000" dirty="0"/>
              <a:t>Many Bar BOFs</a:t>
            </a:r>
          </a:p>
          <a:p>
            <a:pPr marL="402336" indent="-301752" defTabSz="804672">
              <a:buSzPts val="1500"/>
              <a:defRPr sz="1584"/>
            </a:pPr>
            <a:r>
              <a:rPr sz="2000" dirty="0"/>
              <a:t>Marathon Editing Sessions</a:t>
            </a:r>
            <a:br>
              <a:rPr sz="2000" dirty="0"/>
            </a:br>
            <a:endParaRPr sz="2000" dirty="0"/>
          </a:p>
          <a:p>
            <a:pPr marL="0" indent="0" defTabSz="804672">
              <a:buClrTx/>
              <a:buSzTx/>
              <a:buFontTx/>
              <a:buNone/>
              <a:defRPr sz="1584"/>
            </a:pPr>
            <a:r>
              <a:rPr sz="2000" dirty="0"/>
              <a:t>The </a:t>
            </a:r>
            <a:r>
              <a:rPr sz="2000" dirty="0">
                <a:latin typeface="Montserrat Bold"/>
                <a:ea typeface="Montserrat Bold"/>
                <a:cs typeface="Montserrat Bold"/>
                <a:sym typeface="Montserrat Bold"/>
              </a:rPr>
              <a:t>App</a:t>
            </a:r>
            <a:r>
              <a:rPr sz="2000" dirty="0"/>
              <a:t> is your friend! </a:t>
            </a:r>
            <a:endParaRPr lang="en-US" sz="2000" dirty="0"/>
          </a:p>
          <a:p>
            <a:pPr marL="0" indent="0" defTabSz="804672">
              <a:buClrTx/>
              <a:buSzTx/>
              <a:buFontTx/>
              <a:buNone/>
              <a:defRPr sz="1584"/>
            </a:pPr>
            <a:endParaRPr lang="en-US" sz="2000" dirty="0"/>
          </a:p>
          <a:p>
            <a:pPr marL="0" indent="0" defTabSz="804672">
              <a:buClrTx/>
              <a:buSzTx/>
              <a:buFontTx/>
              <a:buNone/>
              <a:defRPr sz="1584"/>
            </a:pPr>
            <a:r>
              <a:rPr lang="en-US" sz="2000" dirty="0"/>
              <a:t>The </a:t>
            </a:r>
            <a:r>
              <a:rPr lang="en-US" sz="2000" dirty="0">
                <a:latin typeface="Montserrat Bold"/>
                <a:ea typeface="Montserrat Bold"/>
                <a:cs typeface="Montserrat Bold"/>
                <a:sym typeface="Montserrat Bold"/>
              </a:rPr>
              <a:t>Agenda</a:t>
            </a:r>
            <a:r>
              <a:rPr lang="en-US" sz="2000" dirty="0"/>
              <a:t> is your friend!</a:t>
            </a:r>
            <a:br>
              <a:rPr lang="en-US" sz="2000" dirty="0"/>
            </a:br>
            <a:r>
              <a:rPr lang="en-US" sz="2000" u="sng" dirty="0">
                <a:solidFill>
                  <a:schemeClr val="accent1"/>
                </a:solidFill>
                <a:uFill>
                  <a:solidFill>
                    <a:schemeClr val="accent5"/>
                  </a:solidFill>
                </a:uFill>
                <a:hlinkClick r:id="rId3"/>
              </a:rPr>
              <a:t>https://datatracker.ietf.org/meeting</a:t>
            </a:r>
            <a:r>
              <a:rPr lang="en-US" sz="2000" u="sng">
                <a:solidFill>
                  <a:schemeClr val="accent1"/>
                </a:solidFill>
                <a:uFill>
                  <a:solidFill>
                    <a:schemeClr val="accent5"/>
                  </a:solidFill>
                </a:uFill>
                <a:hlinkClick r:id="rId3"/>
              </a:rPr>
              <a:t>/</a:t>
            </a:r>
            <a:r>
              <a:rPr lang="en-US" sz="2000" u="sng" smtClean="0">
                <a:solidFill>
                  <a:schemeClr val="accent1"/>
                </a:solidFill>
                <a:uFill>
                  <a:solidFill>
                    <a:schemeClr val="accent5"/>
                  </a:solidFill>
                </a:uFill>
                <a:hlinkClick r:id="rId3"/>
              </a:rPr>
              <a:t>102/</a:t>
            </a:r>
            <a:r>
              <a:rPr lang="en-US" sz="2000" u="sng" dirty="0">
                <a:solidFill>
                  <a:schemeClr val="accent1"/>
                </a:solidFill>
                <a:uFill>
                  <a:solidFill>
                    <a:schemeClr val="accent5"/>
                  </a:solidFill>
                </a:uFill>
                <a:hlinkClick r:id="rId3"/>
              </a:rPr>
              <a:t>agenda.html</a:t>
            </a:r>
            <a:endParaRPr sz="2000" dirty="0"/>
          </a:p>
        </p:txBody>
      </p:sp>
      <p:sp>
        <p:nvSpPr>
          <p:cNvPr id="199" name="Slide Number"/>
          <p:cNvSpPr txBox="1">
            <a:spLocks noGrp="1"/>
          </p:cNvSpPr>
          <p:nvPr>
            <p:ph type="sldNum" sz="quarter" idx="2"/>
          </p:nvPr>
        </p:nvSpPr>
        <p:spPr>
          <a:xfrm>
            <a:off x="8735428" y="4724798"/>
            <a:ext cx="336813" cy="33525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18</a:t>
            </a:fld>
            <a:endParaRPr/>
          </a:p>
        </p:txBody>
      </p:sp>
      <p:grpSp>
        <p:nvGrpSpPr>
          <p:cNvPr id="202" name="Group"/>
          <p:cNvGrpSpPr/>
          <p:nvPr/>
        </p:nvGrpSpPr>
        <p:grpSpPr>
          <a:xfrm>
            <a:off x="3595157" y="3414750"/>
            <a:ext cx="846667" cy="775098"/>
            <a:chOff x="0" y="0"/>
            <a:chExt cx="876442" cy="876442"/>
          </a:xfrm>
        </p:grpSpPr>
        <p:pic>
          <p:nvPicPr>
            <p:cNvPr id="200" name="Picture 4" descr="Picture 4"/>
            <p:cNvPicPr>
              <a:picLocks noChangeAspect="1"/>
            </p:cNvPicPr>
            <p:nvPr/>
          </p:nvPicPr>
          <p:blipFill>
            <a:blip r:embed="rId4">
              <a:extLst/>
            </a:blip>
            <a:stretch>
              <a:fillRect/>
            </a:stretch>
          </p:blipFill>
          <p:spPr>
            <a:xfrm>
              <a:off x="18948" y="18948"/>
              <a:ext cx="840867" cy="840868"/>
            </a:xfrm>
            <a:prstGeom prst="rect">
              <a:avLst/>
            </a:prstGeom>
            <a:ln w="12700" cap="flat">
              <a:noFill/>
              <a:miter lim="400000"/>
            </a:ln>
            <a:effectLst>
              <a:outerShdw blurRad="38100" dist="23000" dir="5400000" rotWithShape="0">
                <a:srgbClr val="000000">
                  <a:alpha val="35000"/>
                </a:srgbClr>
              </a:outerShdw>
            </a:effectLst>
          </p:spPr>
        </p:pic>
        <p:sp>
          <p:nvSpPr>
            <p:cNvPr id="201" name="Rounded Rectangle"/>
            <p:cNvSpPr/>
            <p:nvPr/>
          </p:nvSpPr>
          <p:spPr>
            <a:xfrm>
              <a:off x="0" y="0"/>
              <a:ext cx="876443" cy="876443"/>
            </a:xfrm>
            <a:prstGeom prst="roundRect">
              <a:avLst>
                <a:gd name="adj" fmla="val 15000"/>
              </a:avLst>
            </a:prstGeom>
            <a:noFill/>
            <a:ln w="25400"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grpSp>
      <p:pic>
        <p:nvPicPr>
          <p:cNvPr id="4" name="Picture 3">
            <a:extLst>
              <a:ext uri="{FF2B5EF4-FFF2-40B4-BE49-F238E27FC236}">
                <a16:creationId xmlns="" xmlns:a16="http://schemas.microsoft.com/office/drawing/2014/main" id="{6669B351-9D1D-5747-B37F-CA57BE530B6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35587" y="1991123"/>
            <a:ext cx="3499841" cy="2333227"/>
          </a:xfrm>
          <a:prstGeom prst="rect">
            <a:avLst/>
          </a:prstGeom>
        </p:spPr>
      </p:pic>
    </p:spTree>
  </p:cSld>
  <p:clrMapOvr>
    <a:masterClrMapping/>
  </p:clrMapOvr>
  <p:transition xmlns:p14="http://schemas.microsoft.com/office/powerpoint/2010/mai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Working Group (WG) vs. Bird-of-a-Feather (BOF)"/>
          <p:cNvSpPr txBox="1">
            <a:spLocks noGrp="1"/>
          </p:cNvSpPr>
          <p:nvPr>
            <p:ph type="title"/>
          </p:nvPr>
        </p:nvSpPr>
        <p:spPr>
          <a:xfrm>
            <a:off x="471900" y="195746"/>
            <a:ext cx="8222100" cy="1310680"/>
          </a:xfrm>
          <a:prstGeom prst="rect">
            <a:avLst/>
          </a:prstGeom>
        </p:spPr>
        <p:txBody>
          <a:bodyPr/>
          <a:lstStyle/>
          <a:p>
            <a:r>
              <a:rPr lang="en-AU" dirty="0"/>
              <a:t>Working Groups</a:t>
            </a:r>
            <a:endParaRPr dirty="0"/>
          </a:p>
        </p:txBody>
      </p:sp>
      <p:sp>
        <p:nvSpPr>
          <p:cNvPr id="214" name="Shape 29"/>
          <p:cNvSpPr txBox="1">
            <a:spLocks noGrp="1"/>
          </p:cNvSpPr>
          <p:nvPr>
            <p:ph type="body" idx="13"/>
          </p:nvPr>
        </p:nvSpPr>
        <p:spPr>
          <a:xfrm>
            <a:off x="372535" y="1808876"/>
            <a:ext cx="4257217" cy="2915922"/>
          </a:xfrm>
          <a:prstGeom prst="rect">
            <a:avLst/>
          </a:prstGeom>
          <a:extLst>
            <a:ext uri="{C572A759-6A51-4108-AA02-DFA0A04FC94B}">
              <ma14:wrappingTextBoxFlag xmlns:ma14="http://schemas.microsoft.com/office/mac/drawingml/2011/main" val="1"/>
            </a:ext>
          </a:extLst>
        </p:spPr>
        <p:txBody>
          <a:bodyPr>
            <a:noAutofit/>
          </a:bodyPr>
          <a:lstStyle/>
          <a:p>
            <a:pPr marL="157734" indent="-157734" defTabSz="630936">
              <a:buClrTx/>
              <a:buSzPct val="100000"/>
              <a:buFontTx/>
              <a:buChar char="•"/>
              <a:defRPr sz="1242">
                <a:solidFill>
                  <a:srgbClr val="000000"/>
                </a:solidFill>
              </a:defRPr>
            </a:pPr>
            <a:r>
              <a:rPr lang="en-AU" sz="2000" dirty="0"/>
              <a:t>Where most of the IETF takes place</a:t>
            </a:r>
          </a:p>
          <a:p>
            <a:pPr marL="157734" indent="-157734" defTabSz="630936">
              <a:buClrTx/>
              <a:buSzPct val="100000"/>
              <a:buFontTx/>
              <a:buChar char="•"/>
              <a:defRPr sz="1242">
                <a:solidFill>
                  <a:srgbClr val="000000"/>
                </a:solidFill>
              </a:defRPr>
            </a:pPr>
            <a:r>
              <a:rPr lang="en-AU" sz="2000" dirty="0"/>
              <a:t>Most work is done on mailing lists in between meetings</a:t>
            </a:r>
          </a:p>
          <a:p>
            <a:pPr marL="157734" indent="-157734" defTabSz="630936">
              <a:buClrTx/>
              <a:buSzPct val="100000"/>
              <a:buFontTx/>
              <a:buChar char="•"/>
              <a:defRPr sz="1242">
                <a:solidFill>
                  <a:srgbClr val="000000"/>
                </a:solidFill>
              </a:defRPr>
            </a:pPr>
            <a:r>
              <a:rPr lang="en-AU" sz="2000" dirty="0"/>
              <a:t>Face-to-face meetings mostly focused on solving key issues</a:t>
            </a:r>
          </a:p>
          <a:p>
            <a:pPr marL="157734" indent="-157734" defTabSz="630936">
              <a:buClrTx/>
              <a:buSzPct val="100000"/>
              <a:buFontTx/>
              <a:buChar char="•"/>
              <a:defRPr sz="1242">
                <a:solidFill>
                  <a:srgbClr val="000000"/>
                </a:solidFill>
              </a:defRPr>
            </a:pPr>
            <a:r>
              <a:rPr lang="en-AU" sz="2000" dirty="0"/>
              <a:t>Sessions are streamed &amp; recorded</a:t>
            </a:r>
          </a:p>
          <a:p>
            <a:pPr marL="157734" indent="-157734" defTabSz="630936">
              <a:buClrTx/>
              <a:buSzPct val="100000"/>
              <a:buFontTx/>
              <a:buChar char="•"/>
              <a:defRPr sz="1242">
                <a:solidFill>
                  <a:srgbClr val="000000"/>
                </a:solidFill>
              </a:defRPr>
            </a:pPr>
            <a:r>
              <a:rPr lang="en-AU" sz="2000" dirty="0"/>
              <a:t>Charter (including milestones) is negotiated with area director </a:t>
            </a:r>
          </a:p>
        </p:txBody>
      </p:sp>
      <p:sp>
        <p:nvSpPr>
          <p:cNvPr id="215" name="Slide Number"/>
          <p:cNvSpPr txBox="1">
            <a:spLocks noGrp="1"/>
          </p:cNvSpPr>
          <p:nvPr>
            <p:ph type="sldNum" sz="quarter" idx="2"/>
          </p:nvPr>
        </p:nvSpPr>
        <p:spPr>
          <a:xfrm>
            <a:off x="8735428" y="4724798"/>
            <a:ext cx="336813" cy="33525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19</a:t>
            </a:fld>
            <a:endParaRPr/>
          </a:p>
        </p:txBody>
      </p:sp>
      <p:pic>
        <p:nvPicPr>
          <p:cNvPr id="4" name="Picture 3">
            <a:extLst>
              <a:ext uri="{FF2B5EF4-FFF2-40B4-BE49-F238E27FC236}">
                <a16:creationId xmlns="" xmlns:a16="http://schemas.microsoft.com/office/drawing/2014/main" id="{50C7B115-1EDF-7D41-9CF6-94DC3791F10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93574" y="1895237"/>
            <a:ext cx="4488873" cy="2743200"/>
          </a:xfrm>
          <a:prstGeom prst="rect">
            <a:avLst/>
          </a:prstGeom>
        </p:spPr>
      </p:pic>
    </p:spTree>
    <p:extLst>
      <p:ext uri="{BB962C8B-B14F-4D97-AF65-F5344CB8AC3E}">
        <p14:creationId xmlns:p14="http://schemas.microsoft.com/office/powerpoint/2010/main" val="1599738105"/>
      </p:ext>
    </p:extLst>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Shape 90"/>
          <p:cNvSpPr txBox="1">
            <a:spLocks noGrp="1"/>
          </p:cNvSpPr>
          <p:nvPr>
            <p:ph type="title"/>
          </p:nvPr>
        </p:nvSpPr>
        <p:spPr>
          <a:xfrm>
            <a:off x="471900" y="218223"/>
            <a:ext cx="8222100" cy="1288203"/>
          </a:xfrm>
          <a:prstGeom prst="rect">
            <a:avLst/>
          </a:prstGeom>
        </p:spPr>
        <p:txBody>
          <a:bodyPr/>
          <a:lstStyle/>
          <a:p>
            <a:r>
              <a:rPr lang="en-US" dirty="0"/>
              <a:t>Information</a:t>
            </a:r>
            <a:endParaRPr dirty="0"/>
          </a:p>
        </p:txBody>
      </p:sp>
      <p:sp>
        <p:nvSpPr>
          <p:cNvPr id="280" name="Shape 91"/>
          <p:cNvSpPr txBox="1">
            <a:spLocks noGrp="1"/>
          </p:cNvSpPr>
          <p:nvPr>
            <p:ph type="body" idx="1"/>
          </p:nvPr>
        </p:nvSpPr>
        <p:spPr>
          <a:xfrm>
            <a:off x="159462" y="1780932"/>
            <a:ext cx="3909599" cy="1295643"/>
          </a:xfrm>
          <a:prstGeom prst="rect">
            <a:avLst/>
          </a:prstGeom>
        </p:spPr>
        <p:txBody>
          <a:bodyPr>
            <a:normAutofit/>
          </a:bodyPr>
          <a:lstStyle/>
          <a:p>
            <a:pPr marL="0" indent="0" defTabSz="530351">
              <a:spcBef>
                <a:spcPts val="900"/>
              </a:spcBef>
              <a:buSzTx/>
              <a:buNone/>
              <a:defRPr sz="1392">
                <a:latin typeface="Montserrat SemiBold"/>
                <a:ea typeface="Montserrat SemiBold"/>
                <a:cs typeface="Montserrat SemiBold"/>
                <a:sym typeface="Montserrat SemiBold"/>
              </a:defRPr>
            </a:pPr>
            <a:r>
              <a:rPr sz="2000" dirty="0"/>
              <a:t>IETF Datatracker</a:t>
            </a:r>
            <a:br>
              <a:rPr sz="2000" dirty="0"/>
            </a:br>
            <a:r>
              <a:rPr lang="en-US" sz="2000" dirty="0"/>
              <a:t>	</a:t>
            </a:r>
            <a:r>
              <a:rPr sz="2000" dirty="0">
                <a:solidFill>
                  <a:schemeClr val="accent1">
                    <a:lumOff val="-7490"/>
                  </a:schemeClr>
                </a:solidFill>
                <a:hlinkClick r:id="rId3"/>
              </a:rPr>
              <a:t>https://datatracker.ietf.org/</a:t>
            </a:r>
            <a:endParaRPr lang="en-US" sz="2000" dirty="0">
              <a:solidFill>
                <a:schemeClr val="accent1">
                  <a:lumOff val="-7490"/>
                </a:schemeClr>
              </a:solidFill>
            </a:endParaRPr>
          </a:p>
        </p:txBody>
      </p:sp>
      <p:sp>
        <p:nvSpPr>
          <p:cNvPr id="281" name="Shape 92"/>
          <p:cNvSpPr txBox="1">
            <a:spLocks noGrp="1"/>
          </p:cNvSpPr>
          <p:nvPr>
            <p:ph type="sldNum" sz="quarter" idx="2"/>
          </p:nvPr>
        </p:nvSpPr>
        <p:spPr>
          <a:xfrm>
            <a:off x="8735428" y="4724798"/>
            <a:ext cx="336813" cy="33525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a:t>
            </a:fld>
            <a:endParaRPr/>
          </a:p>
        </p:txBody>
      </p:sp>
      <p:pic>
        <p:nvPicPr>
          <p:cNvPr id="6" name="Picture 5">
            <a:extLst>
              <a:ext uri="{FF2B5EF4-FFF2-40B4-BE49-F238E27FC236}">
                <a16:creationId xmlns="" xmlns:a16="http://schemas.microsoft.com/office/drawing/2014/main" id="{9B0AD02C-C29D-B24C-B36F-479154D904D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69061" y="1388688"/>
            <a:ext cx="4989156" cy="1822686"/>
          </a:xfrm>
          <a:prstGeom prst="rect">
            <a:avLst/>
          </a:prstGeom>
        </p:spPr>
      </p:pic>
      <p:pic>
        <p:nvPicPr>
          <p:cNvPr id="8" name="Picture 7">
            <a:extLst>
              <a:ext uri="{FF2B5EF4-FFF2-40B4-BE49-F238E27FC236}">
                <a16:creationId xmlns="" xmlns:a16="http://schemas.microsoft.com/office/drawing/2014/main" id="{64C85FF6-E9AB-1E4C-80E7-3541AAC01C4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30917" y="3202687"/>
            <a:ext cx="3356769" cy="1689736"/>
          </a:xfrm>
          <a:prstGeom prst="rect">
            <a:avLst/>
          </a:prstGeom>
        </p:spPr>
      </p:pic>
      <p:sp>
        <p:nvSpPr>
          <p:cNvPr id="12" name="Shape 91">
            <a:extLst>
              <a:ext uri="{FF2B5EF4-FFF2-40B4-BE49-F238E27FC236}">
                <a16:creationId xmlns="" xmlns:a16="http://schemas.microsoft.com/office/drawing/2014/main" id="{88B48B81-B704-6F44-AA64-CFEE2A2F2D75}"/>
              </a:ext>
            </a:extLst>
          </p:cNvPr>
          <p:cNvSpPr txBox="1">
            <a:spLocks/>
          </p:cNvSpPr>
          <p:nvPr/>
        </p:nvSpPr>
        <p:spPr>
          <a:xfrm>
            <a:off x="4406757" y="3562688"/>
            <a:ext cx="3909599" cy="1329735"/>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a:bodyPr>
          <a:lstStyle>
            <a:lvl1pPr marL="457200" marR="0" indent="-342900" algn="l" defTabSz="914400" rtl="0" latinLnBrk="0">
              <a:lnSpc>
                <a:spcPct val="115000"/>
              </a:lnSpc>
              <a:spcBef>
                <a:spcPts val="0"/>
              </a:spcBef>
              <a:spcAft>
                <a:spcPts val="0"/>
              </a:spcAft>
              <a:buClr>
                <a:srgbClr val="002D3C"/>
              </a:buClr>
              <a:buSzPts val="1800"/>
              <a:buFont typeface="Montserrat Regular"/>
              <a:buChar char="●"/>
              <a:tabLst/>
              <a:defRPr sz="1800" b="0" i="0" u="none" strike="noStrike" cap="none" spc="0" baseline="0">
                <a:ln>
                  <a:noFill/>
                </a:ln>
                <a:solidFill>
                  <a:srgbClr val="002D3C"/>
                </a:solidFill>
                <a:uFillTx/>
                <a:latin typeface="Montserrat Regular"/>
                <a:ea typeface="Montserrat Regular"/>
                <a:cs typeface="Montserrat Regular"/>
                <a:sym typeface="Montserrat Regular"/>
              </a:defRPr>
            </a:lvl1pPr>
            <a:lvl2pPr marL="1005114" marR="0" indent="-408214" algn="l" defTabSz="914400" rtl="0" latinLnBrk="0">
              <a:lnSpc>
                <a:spcPct val="115000"/>
              </a:lnSpc>
              <a:spcBef>
                <a:spcPts val="0"/>
              </a:spcBef>
              <a:spcAft>
                <a:spcPts val="0"/>
              </a:spcAft>
              <a:buClr>
                <a:srgbClr val="002D3C"/>
              </a:buClr>
              <a:buSzPts val="1800"/>
              <a:buFont typeface="Montserrat Regular"/>
              <a:buChar char="○"/>
              <a:tabLst/>
              <a:defRPr sz="1800" b="0" i="0" u="none" strike="noStrike" cap="none" spc="0" baseline="0">
                <a:ln>
                  <a:noFill/>
                </a:ln>
                <a:solidFill>
                  <a:srgbClr val="002D3C"/>
                </a:solidFill>
                <a:uFillTx/>
                <a:latin typeface="Montserrat Regular"/>
                <a:ea typeface="Montserrat Regular"/>
                <a:cs typeface="Montserrat Regular"/>
                <a:sym typeface="Montserrat Regular"/>
              </a:defRPr>
            </a:lvl2pPr>
            <a:lvl3pPr marL="1462314" marR="0" indent="-408214" algn="l" defTabSz="914400" rtl="0" latinLnBrk="0">
              <a:lnSpc>
                <a:spcPct val="115000"/>
              </a:lnSpc>
              <a:spcBef>
                <a:spcPts val="0"/>
              </a:spcBef>
              <a:spcAft>
                <a:spcPts val="0"/>
              </a:spcAft>
              <a:buClr>
                <a:srgbClr val="002D3C"/>
              </a:buClr>
              <a:buSzPts val="1800"/>
              <a:buFont typeface="Montserrat Regular"/>
              <a:buChar char="■"/>
              <a:tabLst/>
              <a:defRPr sz="1800" b="0" i="0" u="none" strike="noStrike" cap="none" spc="0" baseline="0">
                <a:ln>
                  <a:noFill/>
                </a:ln>
                <a:solidFill>
                  <a:srgbClr val="002D3C"/>
                </a:solidFill>
                <a:uFillTx/>
                <a:latin typeface="Montserrat Regular"/>
                <a:ea typeface="Montserrat Regular"/>
                <a:cs typeface="Montserrat Regular"/>
                <a:sym typeface="Montserrat Regular"/>
              </a:defRPr>
            </a:lvl3pPr>
            <a:lvl4pPr marL="1919514" marR="0" indent="-408214" algn="l" defTabSz="914400" rtl="0" latinLnBrk="0">
              <a:lnSpc>
                <a:spcPct val="115000"/>
              </a:lnSpc>
              <a:spcBef>
                <a:spcPts val="0"/>
              </a:spcBef>
              <a:spcAft>
                <a:spcPts val="0"/>
              </a:spcAft>
              <a:buClr>
                <a:srgbClr val="002D3C"/>
              </a:buClr>
              <a:buSzPts val="1800"/>
              <a:buFont typeface="Montserrat Regular"/>
              <a:buChar char="●"/>
              <a:tabLst/>
              <a:defRPr sz="1800" b="0" i="0" u="none" strike="noStrike" cap="none" spc="0" baseline="0">
                <a:ln>
                  <a:noFill/>
                </a:ln>
                <a:solidFill>
                  <a:srgbClr val="002D3C"/>
                </a:solidFill>
                <a:uFillTx/>
                <a:latin typeface="Montserrat Regular"/>
                <a:ea typeface="Montserrat Regular"/>
                <a:cs typeface="Montserrat Regular"/>
                <a:sym typeface="Montserrat Regular"/>
              </a:defRPr>
            </a:lvl4pPr>
            <a:lvl5pPr marL="2376714" marR="0" indent="-408214" algn="l" defTabSz="914400" rtl="0" latinLnBrk="0">
              <a:lnSpc>
                <a:spcPct val="115000"/>
              </a:lnSpc>
              <a:spcBef>
                <a:spcPts val="0"/>
              </a:spcBef>
              <a:spcAft>
                <a:spcPts val="0"/>
              </a:spcAft>
              <a:buClr>
                <a:srgbClr val="002D3C"/>
              </a:buClr>
              <a:buSzPts val="1800"/>
              <a:buFont typeface="Montserrat Regular"/>
              <a:buChar char="○"/>
              <a:tabLst/>
              <a:defRPr sz="1800" b="0" i="0" u="none" strike="noStrike" cap="none" spc="0" baseline="0">
                <a:ln>
                  <a:noFill/>
                </a:ln>
                <a:solidFill>
                  <a:srgbClr val="002D3C"/>
                </a:solidFill>
                <a:uFillTx/>
                <a:latin typeface="Montserrat Regular"/>
                <a:ea typeface="Montserrat Regular"/>
                <a:cs typeface="Montserrat Regular"/>
                <a:sym typeface="Montserrat Regular"/>
              </a:defRPr>
            </a:lvl5pPr>
            <a:lvl6pPr marL="2833914" marR="0" indent="-408214" algn="l" defTabSz="914400" rtl="0" latinLnBrk="0">
              <a:lnSpc>
                <a:spcPct val="115000"/>
              </a:lnSpc>
              <a:spcBef>
                <a:spcPts val="0"/>
              </a:spcBef>
              <a:spcAft>
                <a:spcPts val="0"/>
              </a:spcAft>
              <a:buClr>
                <a:srgbClr val="737373"/>
              </a:buClr>
              <a:buSzPts val="1800"/>
              <a:buFont typeface="Montserrat Regular"/>
              <a:buChar char="■"/>
              <a:tabLst/>
              <a:defRPr sz="1800" b="0" i="0" u="none" strike="noStrike" cap="none" spc="0" baseline="0">
                <a:ln>
                  <a:noFill/>
                </a:ln>
                <a:solidFill>
                  <a:srgbClr val="737373"/>
                </a:solidFill>
                <a:uFillTx/>
                <a:latin typeface="Montserrat Regular"/>
                <a:ea typeface="Montserrat Regular"/>
                <a:cs typeface="Montserrat Regular"/>
                <a:sym typeface="Montserrat Regular"/>
              </a:defRPr>
            </a:lvl6pPr>
            <a:lvl7pPr marL="3291114" marR="0" indent="-408214" algn="l" defTabSz="914400" rtl="0" latinLnBrk="0">
              <a:lnSpc>
                <a:spcPct val="115000"/>
              </a:lnSpc>
              <a:spcBef>
                <a:spcPts val="0"/>
              </a:spcBef>
              <a:spcAft>
                <a:spcPts val="0"/>
              </a:spcAft>
              <a:buClr>
                <a:srgbClr val="737373"/>
              </a:buClr>
              <a:buSzPts val="1800"/>
              <a:buFont typeface="Montserrat Regular"/>
              <a:buChar char="●"/>
              <a:tabLst/>
              <a:defRPr sz="1800" b="0" i="0" u="none" strike="noStrike" cap="none" spc="0" baseline="0">
                <a:ln>
                  <a:noFill/>
                </a:ln>
                <a:solidFill>
                  <a:srgbClr val="737373"/>
                </a:solidFill>
                <a:uFillTx/>
                <a:latin typeface="Montserrat Regular"/>
                <a:ea typeface="Montserrat Regular"/>
                <a:cs typeface="Montserrat Regular"/>
                <a:sym typeface="Montserrat Regular"/>
              </a:defRPr>
            </a:lvl7pPr>
            <a:lvl8pPr marL="3748314" marR="0" indent="-408214" algn="l" defTabSz="914400" rtl="0" latinLnBrk="0">
              <a:lnSpc>
                <a:spcPct val="115000"/>
              </a:lnSpc>
              <a:spcBef>
                <a:spcPts val="0"/>
              </a:spcBef>
              <a:spcAft>
                <a:spcPts val="0"/>
              </a:spcAft>
              <a:buClr>
                <a:srgbClr val="737373"/>
              </a:buClr>
              <a:buSzPts val="1800"/>
              <a:buFont typeface="Montserrat Regular"/>
              <a:buChar char="○"/>
              <a:tabLst/>
              <a:defRPr sz="1800" b="0" i="0" u="none" strike="noStrike" cap="none" spc="0" baseline="0">
                <a:ln>
                  <a:noFill/>
                </a:ln>
                <a:solidFill>
                  <a:srgbClr val="737373"/>
                </a:solidFill>
                <a:uFillTx/>
                <a:latin typeface="Montserrat Regular"/>
                <a:ea typeface="Montserrat Regular"/>
                <a:cs typeface="Montserrat Regular"/>
                <a:sym typeface="Montserrat Regular"/>
              </a:defRPr>
            </a:lvl8pPr>
            <a:lvl9pPr marL="4205514" marR="0" indent="-408214" algn="l" defTabSz="914400" rtl="0" latinLnBrk="0">
              <a:lnSpc>
                <a:spcPct val="115000"/>
              </a:lnSpc>
              <a:spcBef>
                <a:spcPts val="0"/>
              </a:spcBef>
              <a:spcAft>
                <a:spcPts val="0"/>
              </a:spcAft>
              <a:buClr>
                <a:srgbClr val="737373"/>
              </a:buClr>
              <a:buSzPts val="1800"/>
              <a:buFont typeface="Montserrat Regular"/>
              <a:buChar char="■"/>
              <a:tabLst/>
              <a:defRPr sz="1800" b="0" i="0" u="none" strike="noStrike" cap="none" spc="0" baseline="0">
                <a:ln>
                  <a:noFill/>
                </a:ln>
                <a:solidFill>
                  <a:srgbClr val="737373"/>
                </a:solidFill>
                <a:uFillTx/>
                <a:latin typeface="Montserrat Regular"/>
                <a:ea typeface="Montserrat Regular"/>
                <a:cs typeface="Montserrat Regular"/>
                <a:sym typeface="Montserrat Regular"/>
              </a:defRPr>
            </a:lvl9pPr>
          </a:lstStyle>
          <a:p>
            <a:pPr marL="0" indent="0" defTabSz="530351" hangingPunct="1">
              <a:spcBef>
                <a:spcPts val="900"/>
              </a:spcBef>
              <a:buSzTx/>
              <a:buFont typeface="Montserrat Regular"/>
              <a:buNone/>
              <a:defRPr sz="1392">
                <a:latin typeface="Montserrat SemiBold"/>
                <a:ea typeface="Montserrat SemiBold"/>
                <a:cs typeface="Montserrat SemiBold"/>
                <a:sym typeface="Montserrat SemiBold"/>
              </a:defRPr>
            </a:pPr>
            <a:r>
              <a:rPr lang="en-US" sz="2000" dirty="0">
                <a:latin typeface="Montserrat SemiBold"/>
                <a:ea typeface="Montserrat SemiBold"/>
                <a:cs typeface="Montserrat SemiBold"/>
                <a:sym typeface="Montserrat SemiBold"/>
              </a:rPr>
              <a:t>Tools Page</a:t>
            </a:r>
            <a:br>
              <a:rPr lang="en-US" sz="2000" dirty="0">
                <a:latin typeface="Montserrat SemiBold"/>
                <a:ea typeface="Montserrat SemiBold"/>
                <a:cs typeface="Montserrat SemiBold"/>
                <a:sym typeface="Montserrat SemiBold"/>
              </a:rPr>
            </a:br>
            <a:r>
              <a:rPr lang="en-US" sz="2000" dirty="0">
                <a:latin typeface="Montserrat SemiBold"/>
                <a:ea typeface="Montserrat SemiBold"/>
                <a:cs typeface="Montserrat SemiBold"/>
                <a:sym typeface="Montserrat SemiBold"/>
              </a:rPr>
              <a:t>	</a:t>
            </a:r>
            <a:r>
              <a:rPr lang="en-US" sz="2000" dirty="0">
                <a:solidFill>
                  <a:schemeClr val="accent1">
                    <a:lumOff val="-7490"/>
                  </a:schemeClr>
                </a:solidFill>
                <a:latin typeface="Montserrat SemiBold"/>
                <a:ea typeface="Montserrat SemiBold"/>
                <a:cs typeface="Montserrat SemiBold"/>
                <a:sym typeface="Montserrat SemiBold"/>
                <a:hlinkClick r:id="rId6"/>
              </a:rPr>
              <a:t>https://tools.ietf.org/</a:t>
            </a:r>
            <a:r>
              <a:rPr lang="en-US" sz="2000" dirty="0">
                <a:solidFill>
                  <a:schemeClr val="accent1">
                    <a:lumOff val="-7490"/>
                  </a:schemeClr>
                </a:solidFill>
                <a:latin typeface="Montserrat SemiBold"/>
                <a:ea typeface="Montserrat SemiBold"/>
                <a:cs typeface="Montserrat SemiBold"/>
                <a:sym typeface="Montserrat SemiBold"/>
              </a:rPr>
              <a:t>                         </a:t>
            </a:r>
          </a:p>
        </p:txBody>
      </p:sp>
    </p:spTree>
    <p:extLst>
      <p:ext uri="{BB962C8B-B14F-4D97-AF65-F5344CB8AC3E}">
        <p14:creationId xmlns:p14="http://schemas.microsoft.com/office/powerpoint/2010/main" val="1773493684"/>
      </p:ext>
    </p:extLst>
  </p:cSld>
  <p:clrMapOvr>
    <a:masterClrMapping/>
  </p:clrMapOvr>
  <p:transition xmlns:p14="http://schemas.microsoft.com/office/powerpoint/2010/mai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Working Group (WG) vs. Bird-of-a-Feather (BOF)"/>
          <p:cNvSpPr txBox="1">
            <a:spLocks noGrp="1"/>
          </p:cNvSpPr>
          <p:nvPr>
            <p:ph type="title"/>
          </p:nvPr>
        </p:nvSpPr>
        <p:spPr>
          <a:xfrm>
            <a:off x="471900" y="195746"/>
            <a:ext cx="8222100" cy="1310680"/>
          </a:xfrm>
          <a:prstGeom prst="rect">
            <a:avLst/>
          </a:prstGeom>
        </p:spPr>
        <p:txBody>
          <a:bodyPr/>
          <a:lstStyle/>
          <a:p>
            <a:r>
              <a:rPr dirty="0"/>
              <a:t>Bird</a:t>
            </a:r>
            <a:r>
              <a:rPr lang="en-US" dirty="0"/>
              <a:t>s</a:t>
            </a:r>
            <a:r>
              <a:rPr dirty="0"/>
              <a:t>-of-a-Feather (BOF)</a:t>
            </a:r>
          </a:p>
        </p:txBody>
      </p:sp>
      <p:sp>
        <p:nvSpPr>
          <p:cNvPr id="214" name="Shape 29"/>
          <p:cNvSpPr txBox="1">
            <a:spLocks noGrp="1"/>
          </p:cNvSpPr>
          <p:nvPr>
            <p:ph type="body" idx="13"/>
          </p:nvPr>
        </p:nvSpPr>
        <p:spPr>
          <a:xfrm>
            <a:off x="372534" y="1808876"/>
            <a:ext cx="4923366" cy="3251174"/>
          </a:xfrm>
          <a:prstGeom prst="rect">
            <a:avLst/>
          </a:prstGeom>
          <a:extLst>
            <a:ext uri="{C572A759-6A51-4108-AA02-DFA0A04FC94B}">
              <ma14:wrappingTextBoxFlag xmlns:ma14="http://schemas.microsoft.com/office/mac/drawingml/2011/main" val="1"/>
            </a:ext>
          </a:extLst>
        </p:spPr>
        <p:txBody>
          <a:bodyPr>
            <a:noAutofit/>
          </a:bodyPr>
          <a:lstStyle/>
          <a:p>
            <a:pPr marL="157734" indent="-157734" defTabSz="630936">
              <a:buClrTx/>
              <a:buSzPct val="100000"/>
              <a:buFontTx/>
              <a:buChar char="•"/>
              <a:defRPr sz="1242">
                <a:solidFill>
                  <a:srgbClr val="000000"/>
                </a:solidFill>
              </a:defRPr>
            </a:pPr>
            <a:r>
              <a:rPr sz="2000" dirty="0"/>
              <a:t>Often precedes formation of a WG</a:t>
            </a:r>
          </a:p>
          <a:p>
            <a:pPr marL="157734" indent="-157734" defTabSz="630936">
              <a:buClrTx/>
              <a:buSzPct val="100000"/>
              <a:buFontTx/>
              <a:buChar char="•"/>
              <a:defRPr sz="1242">
                <a:solidFill>
                  <a:srgbClr val="000000"/>
                </a:solidFill>
              </a:defRPr>
            </a:pPr>
            <a:r>
              <a:rPr lang="en-US" sz="2000" dirty="0"/>
              <a:t>U</a:t>
            </a:r>
            <a:r>
              <a:rPr sz="2000" dirty="0"/>
              <a:t>sually includes discussion of a proposed WG charter</a:t>
            </a:r>
          </a:p>
          <a:p>
            <a:pPr marL="157734" indent="-157734" defTabSz="630936">
              <a:buClrTx/>
              <a:buSzPct val="100000"/>
              <a:buFontTx/>
              <a:buChar char="•"/>
              <a:defRPr sz="1242">
                <a:solidFill>
                  <a:srgbClr val="000000"/>
                </a:solidFill>
              </a:defRPr>
            </a:pPr>
            <a:r>
              <a:rPr sz="2000" dirty="0"/>
              <a:t>Sometimes a one-shot </a:t>
            </a:r>
            <a:r>
              <a:rPr lang="en-US" sz="2000" dirty="0"/>
              <a:t>for a </a:t>
            </a:r>
            <a:r>
              <a:rPr sz="2000" dirty="0"/>
              <a:t>timely topic</a:t>
            </a:r>
          </a:p>
          <a:p>
            <a:pPr marL="157734" indent="-157734" defTabSz="630936">
              <a:buClrTx/>
              <a:buSzPct val="100000"/>
              <a:buFontTx/>
              <a:buChar char="•"/>
              <a:defRPr sz="1242">
                <a:solidFill>
                  <a:srgbClr val="000000"/>
                </a:solidFill>
              </a:defRPr>
            </a:pPr>
            <a:r>
              <a:rPr sz="2000" dirty="0"/>
              <a:t>Proposed by a group interested in a topic</a:t>
            </a:r>
          </a:p>
          <a:p>
            <a:pPr marL="157734" indent="-157734" defTabSz="630936">
              <a:buClrTx/>
              <a:buSzPct val="100000"/>
              <a:buFontTx/>
              <a:buChar char="•"/>
              <a:defRPr sz="1242">
                <a:solidFill>
                  <a:srgbClr val="000000"/>
                </a:solidFill>
              </a:defRPr>
            </a:pPr>
            <a:r>
              <a:rPr lang="en-US" sz="2000" dirty="0"/>
              <a:t>Approved by </a:t>
            </a:r>
            <a:r>
              <a:rPr sz="2000" dirty="0"/>
              <a:t>AD</a:t>
            </a:r>
            <a:r>
              <a:rPr lang="en-US" sz="2000" dirty="0"/>
              <a:t>s</a:t>
            </a:r>
            <a:endParaRPr sz="2000" dirty="0"/>
          </a:p>
          <a:p>
            <a:pPr marL="157734" indent="-157734" defTabSz="630936">
              <a:buClrTx/>
              <a:buSzPct val="100000"/>
              <a:buFontTx/>
              <a:buChar char="•"/>
              <a:defRPr sz="1242">
                <a:solidFill>
                  <a:srgbClr val="000000"/>
                </a:solidFill>
              </a:defRPr>
            </a:pPr>
            <a:r>
              <a:rPr lang="en-US" sz="2000" dirty="0"/>
              <a:t>G</a:t>
            </a:r>
            <a:r>
              <a:rPr sz="2000" dirty="0"/>
              <a:t>enerally meet only </a:t>
            </a:r>
            <a:r>
              <a:rPr sz="2000" dirty="0" smtClean="0"/>
              <a:t>once</a:t>
            </a:r>
            <a:endParaRPr lang="en-US" sz="2000" dirty="0"/>
          </a:p>
        </p:txBody>
      </p:sp>
      <p:sp>
        <p:nvSpPr>
          <p:cNvPr id="215" name="Slide Number"/>
          <p:cNvSpPr txBox="1">
            <a:spLocks noGrp="1"/>
          </p:cNvSpPr>
          <p:nvPr>
            <p:ph type="sldNum" sz="quarter" idx="2"/>
          </p:nvPr>
        </p:nvSpPr>
        <p:spPr>
          <a:xfrm>
            <a:off x="8735428" y="4724798"/>
            <a:ext cx="336813" cy="33525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20</a:t>
            </a:fld>
            <a:endParaRPr/>
          </a:p>
        </p:txBody>
      </p:sp>
      <p:pic>
        <p:nvPicPr>
          <p:cNvPr id="6" name="Picture 5" descr="Screen Shot 2018-03-09 at 14.14.22.png">
            <a:extLst>
              <a:ext uri="{FF2B5EF4-FFF2-40B4-BE49-F238E27FC236}">
                <a16:creationId xmlns="" xmlns:a16="http://schemas.microsoft.com/office/drawing/2014/main" id="{0FAF5EDF-0D32-2640-9196-2D445A602E5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78393" y="2206907"/>
            <a:ext cx="3875304" cy="2279591"/>
          </a:xfrm>
          <a:prstGeom prst="rect">
            <a:avLst/>
          </a:prstGeom>
        </p:spPr>
      </p:pic>
    </p:spTree>
    <p:extLst>
      <p:ext uri="{BB962C8B-B14F-4D97-AF65-F5344CB8AC3E}">
        <p14:creationId xmlns:p14="http://schemas.microsoft.com/office/powerpoint/2010/main" val="1674427629"/>
      </p:ext>
    </p:extLst>
  </p:cSld>
  <p:clrMapOvr>
    <a:masterClrMapping/>
  </p:clrMapOvr>
  <p:transition xmlns:p14="http://schemas.microsoft.com/office/powerpoint/2010/mai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Meeting Etiquette: Things to do"/>
          <p:cNvSpPr txBox="1">
            <a:spLocks noGrp="1"/>
          </p:cNvSpPr>
          <p:nvPr>
            <p:ph type="title"/>
          </p:nvPr>
        </p:nvSpPr>
        <p:spPr>
          <a:xfrm>
            <a:off x="471900" y="218223"/>
            <a:ext cx="8222100" cy="1288203"/>
          </a:xfrm>
          <a:prstGeom prst="rect">
            <a:avLst/>
          </a:prstGeom>
        </p:spPr>
        <p:txBody>
          <a:bodyPr/>
          <a:lstStyle/>
          <a:p>
            <a:r>
              <a:rPr lang="en-AU" dirty="0"/>
              <a:t>General </a:t>
            </a:r>
            <a:r>
              <a:rPr dirty="0"/>
              <a:t>Meeting Etiquette</a:t>
            </a:r>
          </a:p>
        </p:txBody>
      </p:sp>
      <p:sp>
        <p:nvSpPr>
          <p:cNvPr id="205" name="Enjoy yourself…"/>
          <p:cNvSpPr txBox="1">
            <a:spLocks noGrp="1"/>
          </p:cNvSpPr>
          <p:nvPr>
            <p:ph type="body" idx="1"/>
          </p:nvPr>
        </p:nvSpPr>
        <p:spPr>
          <a:xfrm>
            <a:off x="471900" y="1919074"/>
            <a:ext cx="8222100" cy="2991352"/>
          </a:xfrm>
          <a:prstGeom prst="rect">
            <a:avLst/>
          </a:prstGeom>
        </p:spPr>
        <p:txBody>
          <a:bodyPr>
            <a:normAutofit/>
          </a:bodyPr>
          <a:lstStyle/>
          <a:p>
            <a:r>
              <a:rPr sz="2400" dirty="0"/>
              <a:t>Read documents of interest before WG sessions</a:t>
            </a:r>
          </a:p>
          <a:p>
            <a:r>
              <a:rPr lang="en-US" sz="2400" dirty="0"/>
              <a:t>Try to </a:t>
            </a:r>
            <a:r>
              <a:rPr lang="en-US" sz="2400"/>
              <a:t>talk </a:t>
            </a:r>
            <a:r>
              <a:rPr lang="en-US" sz="2400" smtClean="0"/>
              <a:t>to people</a:t>
            </a:r>
            <a:endParaRPr lang="en-US" sz="2400" dirty="0"/>
          </a:p>
          <a:p>
            <a:r>
              <a:rPr lang="en-US" sz="2400" dirty="0"/>
              <a:t>Enjoy yourself</a:t>
            </a:r>
          </a:p>
          <a:p>
            <a:r>
              <a:rPr sz="2400" dirty="0"/>
              <a:t>Remember to sleep!</a:t>
            </a:r>
            <a:endParaRPr lang="en-AU" sz="2400" dirty="0"/>
          </a:p>
          <a:p>
            <a:r>
              <a:rPr lang="en-US" sz="2400" dirty="0"/>
              <a:t>Behave respectfully and tolerantly towards the other participants</a:t>
            </a:r>
            <a:endParaRPr sz="2400" dirty="0"/>
          </a:p>
        </p:txBody>
      </p:sp>
      <p:sp>
        <p:nvSpPr>
          <p:cNvPr id="206" name="Slide Number"/>
          <p:cNvSpPr txBox="1">
            <a:spLocks noGrp="1"/>
          </p:cNvSpPr>
          <p:nvPr>
            <p:ph type="sldNum" sz="quarter" idx="2"/>
          </p:nvPr>
        </p:nvSpPr>
        <p:spPr>
          <a:xfrm>
            <a:off x="8735428" y="4724798"/>
            <a:ext cx="336813" cy="33525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21</a:t>
            </a:fld>
            <a:endParaRPr/>
          </a:p>
        </p:txBody>
      </p:sp>
    </p:spTree>
  </p:cSld>
  <p:clrMapOvr>
    <a:masterClrMapping/>
  </p:clrMapOvr>
  <p:transition xmlns:p14="http://schemas.microsoft.com/office/powerpoint/2010/mai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90"/>
          <p:cNvSpPr txBox="1">
            <a:spLocks noGrp="1"/>
          </p:cNvSpPr>
          <p:nvPr>
            <p:ph type="title"/>
          </p:nvPr>
        </p:nvSpPr>
        <p:spPr>
          <a:xfrm>
            <a:off x="471900" y="218223"/>
            <a:ext cx="8222100" cy="1288203"/>
          </a:xfrm>
          <a:prstGeom prst="rect">
            <a:avLst/>
          </a:prstGeom>
        </p:spPr>
        <p:txBody>
          <a:bodyPr/>
          <a:lstStyle/>
          <a:p>
            <a:pPr defTabSz="813816">
              <a:defRPr sz="3204"/>
            </a:pPr>
            <a:r>
              <a:rPr lang="en-US" dirty="0"/>
              <a:t>IETF </a:t>
            </a:r>
            <a:r>
              <a:rPr dirty="0"/>
              <a:t>Session Etiquette</a:t>
            </a:r>
          </a:p>
        </p:txBody>
      </p:sp>
      <p:sp>
        <p:nvSpPr>
          <p:cNvPr id="233" name="Shape 91"/>
          <p:cNvSpPr txBox="1">
            <a:spLocks noGrp="1"/>
          </p:cNvSpPr>
          <p:nvPr>
            <p:ph type="body" idx="1"/>
          </p:nvPr>
        </p:nvSpPr>
        <p:spPr>
          <a:xfrm>
            <a:off x="471900" y="1926100"/>
            <a:ext cx="5233575" cy="3120178"/>
          </a:xfrm>
          <a:prstGeom prst="rect">
            <a:avLst/>
          </a:prstGeom>
        </p:spPr>
        <p:txBody>
          <a:bodyPr>
            <a:normAutofit fontScale="92500" lnSpcReduction="20000"/>
          </a:bodyPr>
          <a:lstStyle/>
          <a:p>
            <a:pPr marL="342900" defTabSz="749808">
              <a:lnSpc>
                <a:spcPct val="130000"/>
              </a:lnSpc>
              <a:buClrTx/>
              <a:buSzPct val="100000"/>
              <a:defRPr sz="1803">
                <a:solidFill>
                  <a:srgbClr val="000000"/>
                </a:solidFill>
              </a:defRPr>
            </a:pPr>
            <a:r>
              <a:rPr lang="en-US" dirty="0"/>
              <a:t>Speak directly into the mic</a:t>
            </a:r>
          </a:p>
          <a:p>
            <a:pPr marL="342900" defTabSz="749808">
              <a:lnSpc>
                <a:spcPct val="130000"/>
              </a:lnSpc>
              <a:buClrTx/>
              <a:buSzPct val="100000"/>
              <a:defRPr sz="1803">
                <a:solidFill>
                  <a:srgbClr val="000000"/>
                </a:solidFill>
              </a:defRPr>
            </a:pPr>
            <a:r>
              <a:rPr lang="en-US" dirty="0"/>
              <a:t>Say your name every time you speak at the microphone</a:t>
            </a:r>
          </a:p>
          <a:p>
            <a:pPr marL="342900" defTabSz="749808">
              <a:lnSpc>
                <a:spcPct val="130000"/>
              </a:lnSpc>
              <a:buClrTx/>
              <a:buSzPct val="100000"/>
              <a:defRPr sz="1803">
                <a:solidFill>
                  <a:srgbClr val="000000"/>
                </a:solidFill>
              </a:defRPr>
            </a:pPr>
            <a:r>
              <a:rPr lang="en-US" dirty="0"/>
              <a:t>Sign the “blue sheets” which provide a record of who is in the room (remote participants recorded as well)</a:t>
            </a:r>
          </a:p>
          <a:p>
            <a:pPr marL="342900" defTabSz="749808">
              <a:lnSpc>
                <a:spcPct val="130000"/>
              </a:lnSpc>
              <a:buClrTx/>
              <a:buSzPct val="100000"/>
              <a:defRPr sz="1803">
                <a:solidFill>
                  <a:srgbClr val="000000"/>
                </a:solidFill>
              </a:defRPr>
            </a:pPr>
            <a:r>
              <a:rPr dirty="0"/>
              <a:t>Listen</a:t>
            </a:r>
            <a:endParaRPr lang="en-US" dirty="0"/>
          </a:p>
          <a:p>
            <a:pPr marL="342900" defTabSz="749808">
              <a:lnSpc>
                <a:spcPct val="130000"/>
              </a:lnSpc>
              <a:buClrTx/>
              <a:buSzPct val="100000"/>
              <a:defRPr sz="1803">
                <a:solidFill>
                  <a:srgbClr val="000000"/>
                </a:solidFill>
              </a:defRPr>
            </a:pPr>
            <a:r>
              <a:rPr dirty="0"/>
              <a:t>Technical comments &amp; questions are welcome</a:t>
            </a:r>
          </a:p>
          <a:p>
            <a:pPr marL="342900" defTabSz="749808">
              <a:lnSpc>
                <a:spcPct val="130000"/>
              </a:lnSpc>
              <a:buClrTx/>
              <a:buSzPct val="100000"/>
              <a:defRPr sz="1803">
                <a:solidFill>
                  <a:srgbClr val="000000"/>
                </a:solidFill>
              </a:defRPr>
            </a:pPr>
            <a:r>
              <a:rPr dirty="0"/>
              <a:t>Use the WG Jabber channel to discuss meeting-relevant topics</a:t>
            </a:r>
          </a:p>
        </p:txBody>
      </p:sp>
      <p:sp>
        <p:nvSpPr>
          <p:cNvPr id="234" name="Shape 92"/>
          <p:cNvSpPr txBox="1">
            <a:spLocks noGrp="1"/>
          </p:cNvSpPr>
          <p:nvPr>
            <p:ph type="sldNum" sz="quarter" idx="2"/>
          </p:nvPr>
        </p:nvSpPr>
        <p:spPr>
          <a:xfrm>
            <a:off x="8735428" y="4724798"/>
            <a:ext cx="336813" cy="33525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22</a:t>
            </a:fld>
            <a:endParaRPr/>
          </a:p>
        </p:txBody>
      </p:sp>
      <p:pic>
        <p:nvPicPr>
          <p:cNvPr id="3" name="Picture 2">
            <a:extLst>
              <a:ext uri="{FF2B5EF4-FFF2-40B4-BE49-F238E27FC236}">
                <a16:creationId xmlns="" xmlns:a16="http://schemas.microsoft.com/office/drawing/2014/main" id="{6FB67BF5-E8CA-5A44-AFFD-14E8934919B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64436" y="1926100"/>
            <a:ext cx="2870992" cy="2933700"/>
          </a:xfrm>
          <a:prstGeom prst="rect">
            <a:avLst/>
          </a:prstGeom>
        </p:spPr>
      </p:pic>
    </p:spTree>
  </p:cSld>
  <p:clrMapOvr>
    <a:masterClrMapping/>
  </p:clrMapOvr>
  <p:transition xmlns:p14="http://schemas.microsoft.com/office/powerpoint/2010/mai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90"/>
          <p:cNvSpPr txBox="1">
            <a:spLocks noGrp="1"/>
          </p:cNvSpPr>
          <p:nvPr>
            <p:ph type="title"/>
          </p:nvPr>
        </p:nvSpPr>
        <p:spPr>
          <a:xfrm>
            <a:off x="471900" y="218223"/>
            <a:ext cx="8222100" cy="1288203"/>
          </a:xfrm>
          <a:prstGeom prst="rect">
            <a:avLst/>
          </a:prstGeom>
        </p:spPr>
        <p:txBody>
          <a:bodyPr/>
          <a:lstStyle>
            <a:lvl1pPr defTabSz="850391">
              <a:defRPr sz="3348"/>
            </a:lvl1pPr>
          </a:lstStyle>
          <a:p>
            <a:r>
              <a:rPr dirty="0"/>
              <a:t>Internet Research Task Force</a:t>
            </a:r>
          </a:p>
        </p:txBody>
      </p:sp>
      <p:sp>
        <p:nvSpPr>
          <p:cNvPr id="257" name="Shape 91"/>
          <p:cNvSpPr txBox="1">
            <a:spLocks noGrp="1"/>
          </p:cNvSpPr>
          <p:nvPr>
            <p:ph type="body" idx="1"/>
          </p:nvPr>
        </p:nvSpPr>
        <p:spPr>
          <a:xfrm>
            <a:off x="367126" y="1802870"/>
            <a:ext cx="4418004" cy="3120178"/>
          </a:xfrm>
          <a:prstGeom prst="rect">
            <a:avLst/>
          </a:prstGeom>
        </p:spPr>
        <p:txBody>
          <a:bodyPr>
            <a:normAutofit fontScale="92500" lnSpcReduction="10000"/>
          </a:bodyPr>
          <a:lstStyle/>
          <a:p>
            <a:pPr marL="0" indent="0" defTabSz="786384">
              <a:lnSpc>
                <a:spcPct val="110000"/>
              </a:lnSpc>
              <a:spcBef>
                <a:spcPts val="700"/>
              </a:spcBef>
              <a:buClrTx/>
              <a:buSzTx/>
              <a:buFontTx/>
              <a:buNone/>
              <a:defRPr sz="1892">
                <a:solidFill>
                  <a:srgbClr val="000000"/>
                </a:solidFill>
              </a:defRPr>
            </a:pPr>
            <a:r>
              <a:rPr lang="en-AU" dirty="0"/>
              <a:t>Officially an </a:t>
            </a:r>
            <a:r>
              <a:rPr dirty="0"/>
              <a:t>activity of the IAB</a:t>
            </a:r>
          </a:p>
          <a:p>
            <a:pPr marL="196596" indent="-196596" defTabSz="786384">
              <a:lnSpc>
                <a:spcPct val="110000"/>
              </a:lnSpc>
              <a:spcBef>
                <a:spcPts val="700"/>
              </a:spcBef>
              <a:buClrTx/>
              <a:buSzPct val="100000"/>
              <a:buFontTx/>
              <a:buChar char="•"/>
              <a:defRPr sz="1892">
                <a:solidFill>
                  <a:srgbClr val="000000"/>
                </a:solidFill>
              </a:defRPr>
            </a:pPr>
            <a:r>
              <a:rPr lang="en-AU" dirty="0"/>
              <a:t>Looks at more </a:t>
            </a:r>
            <a:r>
              <a:rPr dirty="0"/>
              <a:t>“researchy” topics </a:t>
            </a:r>
            <a:endParaRPr lang="en-AU" dirty="0"/>
          </a:p>
          <a:p>
            <a:pPr marL="196596" indent="-196596" defTabSz="786384">
              <a:lnSpc>
                <a:spcPct val="110000"/>
              </a:lnSpc>
              <a:spcBef>
                <a:spcPts val="700"/>
              </a:spcBef>
              <a:buClrTx/>
              <a:buSzPct val="100000"/>
              <a:buFontTx/>
              <a:buChar char="•"/>
              <a:defRPr sz="1892">
                <a:solidFill>
                  <a:srgbClr val="000000"/>
                </a:solidFill>
              </a:defRPr>
            </a:pPr>
            <a:r>
              <a:rPr dirty="0"/>
              <a:t>IRTF RGs</a:t>
            </a:r>
            <a:r>
              <a:rPr lang="en-AU" dirty="0"/>
              <a:t> often meet </a:t>
            </a:r>
            <a:r>
              <a:rPr dirty="0"/>
              <a:t>at IETF meetings</a:t>
            </a:r>
          </a:p>
          <a:p>
            <a:pPr marL="196596" indent="-196596" defTabSz="786384">
              <a:lnSpc>
                <a:spcPct val="110000"/>
              </a:lnSpc>
              <a:spcBef>
                <a:spcPts val="700"/>
              </a:spcBef>
              <a:buClrTx/>
              <a:buSzPct val="100000"/>
              <a:buFontTx/>
              <a:buChar char="•"/>
              <a:defRPr sz="1892">
                <a:solidFill>
                  <a:srgbClr val="000000"/>
                </a:solidFill>
              </a:defRPr>
            </a:pPr>
            <a:r>
              <a:rPr dirty="0"/>
              <a:t>IRTF meetings </a:t>
            </a:r>
            <a:r>
              <a:rPr lang="en-US" dirty="0"/>
              <a:t>at the IETF </a:t>
            </a:r>
            <a:r>
              <a:rPr dirty="0"/>
              <a:t>are open to all IETF attendees</a:t>
            </a:r>
            <a:endParaRPr lang="en-US" dirty="0"/>
          </a:p>
          <a:p>
            <a:pPr marL="196596" indent="-196596" defTabSz="786384">
              <a:lnSpc>
                <a:spcPct val="110000"/>
              </a:lnSpc>
              <a:spcBef>
                <a:spcPts val="700"/>
              </a:spcBef>
              <a:buClrTx/>
              <a:buSzPct val="100000"/>
              <a:buFontTx/>
              <a:buChar char="•"/>
              <a:defRPr sz="1892">
                <a:solidFill>
                  <a:srgbClr val="000000"/>
                </a:solidFill>
              </a:defRPr>
            </a:pPr>
            <a:endParaRPr dirty="0"/>
          </a:p>
          <a:p>
            <a:pPr marL="0" indent="0" defTabSz="786384">
              <a:lnSpc>
                <a:spcPct val="110000"/>
              </a:lnSpc>
              <a:spcBef>
                <a:spcPts val="700"/>
              </a:spcBef>
              <a:buClrTx/>
              <a:buSzTx/>
              <a:buFontTx/>
              <a:buNone/>
              <a:defRPr sz="1892">
                <a:solidFill>
                  <a:srgbClr val="000000"/>
                </a:solidFill>
              </a:defRPr>
            </a:pPr>
            <a:r>
              <a:rPr dirty="0"/>
              <a:t>Useful reference</a:t>
            </a:r>
            <a:r>
              <a:rPr lang="en-US" dirty="0"/>
              <a:t> on the IRTF</a:t>
            </a:r>
            <a:r>
              <a:rPr dirty="0"/>
              <a:t>: RFC 7418 “An IRTF Primer for IETF Participants” </a:t>
            </a:r>
            <a:r>
              <a:rPr u="sng" dirty="0">
                <a:solidFill>
                  <a:schemeClr val="accent1">
                    <a:lumOff val="-7490"/>
                  </a:schemeClr>
                </a:solidFill>
                <a:uFill>
                  <a:solidFill>
                    <a:schemeClr val="accent5"/>
                  </a:solidFill>
                </a:uFill>
                <a:hlinkClick r:id="rId3"/>
              </a:rPr>
              <a:t>https://www.rfc-editor.org/rfc/rfc7418.txt</a:t>
            </a:r>
          </a:p>
        </p:txBody>
      </p:sp>
      <p:sp>
        <p:nvSpPr>
          <p:cNvPr id="258" name="Shape 92"/>
          <p:cNvSpPr txBox="1">
            <a:spLocks noGrp="1"/>
          </p:cNvSpPr>
          <p:nvPr>
            <p:ph type="sldNum" sz="quarter" idx="2"/>
          </p:nvPr>
        </p:nvSpPr>
        <p:spPr>
          <a:xfrm>
            <a:off x="8735428" y="4724798"/>
            <a:ext cx="336813" cy="33525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23</a:t>
            </a:fld>
            <a:endParaRPr/>
          </a:p>
        </p:txBody>
      </p:sp>
      <p:pic>
        <p:nvPicPr>
          <p:cNvPr id="4" name="Picture 3">
            <a:extLst>
              <a:ext uri="{FF2B5EF4-FFF2-40B4-BE49-F238E27FC236}">
                <a16:creationId xmlns="" xmlns:a16="http://schemas.microsoft.com/office/drawing/2014/main" id="{8E35A7A3-37ED-514E-A674-A47F6C150C1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984583" y="1926100"/>
            <a:ext cx="3992980" cy="2809875"/>
          </a:xfrm>
          <a:prstGeom prst="rect">
            <a:avLst/>
          </a:prstGeom>
        </p:spPr>
      </p:pic>
    </p:spTree>
  </p:cSld>
  <p:clrMapOvr>
    <a:masterClrMapping/>
  </p:clrMapOvr>
  <p:transition xmlns:p14="http://schemas.microsoft.com/office/powerpoint/2010/mai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923D2A-47FF-5648-9A92-97E6A1C838CE}"/>
              </a:ext>
            </a:extLst>
          </p:cNvPr>
          <p:cNvSpPr>
            <a:spLocks noGrp="1"/>
          </p:cNvSpPr>
          <p:nvPr>
            <p:ph type="title"/>
          </p:nvPr>
        </p:nvSpPr>
        <p:spPr/>
        <p:txBody>
          <a:bodyPr/>
          <a:lstStyle/>
          <a:p>
            <a:r>
              <a:rPr lang="en-US" dirty="0"/>
              <a:t>Area Sessions, Plenaries, and lunch talks</a:t>
            </a:r>
          </a:p>
        </p:txBody>
      </p:sp>
      <p:pic>
        <p:nvPicPr>
          <p:cNvPr id="8" name="Picture 7">
            <a:extLst>
              <a:ext uri="{FF2B5EF4-FFF2-40B4-BE49-F238E27FC236}">
                <a16:creationId xmlns="" xmlns:a16="http://schemas.microsoft.com/office/drawing/2014/main" id="{DD7F0CAF-5E6F-4646-A913-4C1D4DA4B82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56865" y="2776324"/>
            <a:ext cx="3471270" cy="2233826"/>
          </a:xfrm>
          <a:prstGeom prst="rect">
            <a:avLst/>
          </a:prstGeom>
        </p:spPr>
      </p:pic>
      <p:pic>
        <p:nvPicPr>
          <p:cNvPr id="10" name="Picture 9">
            <a:extLst>
              <a:ext uri="{FF2B5EF4-FFF2-40B4-BE49-F238E27FC236}">
                <a16:creationId xmlns="" xmlns:a16="http://schemas.microsoft.com/office/drawing/2014/main" id="{B9B38BBC-0C22-EC43-BD83-4E92B629A45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2900" y="1914267"/>
            <a:ext cx="2329392" cy="2952750"/>
          </a:xfrm>
          <a:prstGeom prst="rect">
            <a:avLst/>
          </a:prstGeom>
        </p:spPr>
      </p:pic>
      <p:pic>
        <p:nvPicPr>
          <p:cNvPr id="12" name="Picture 11">
            <a:extLst>
              <a:ext uri="{FF2B5EF4-FFF2-40B4-BE49-F238E27FC236}">
                <a16:creationId xmlns="" xmlns:a16="http://schemas.microsoft.com/office/drawing/2014/main" id="{3B9CFC63-0295-5543-B02D-D24C1D85BD5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130637" y="1819018"/>
            <a:ext cx="3708336" cy="2191008"/>
          </a:xfrm>
          <a:prstGeom prst="rect">
            <a:avLst/>
          </a:prstGeom>
        </p:spPr>
      </p:pic>
    </p:spTree>
    <p:extLst>
      <p:ext uri="{BB962C8B-B14F-4D97-AF65-F5344CB8AC3E}">
        <p14:creationId xmlns:p14="http://schemas.microsoft.com/office/powerpoint/2010/main" val="570455494"/>
      </p:ext>
    </p:extLst>
  </p:cSld>
  <p:clrMapOvr>
    <a:masterClrMapping/>
  </p:clrMapOvr>
  <p:transition xmlns:p14="http://schemas.microsoft.com/office/powerpoint/2010/mai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923D2A-47FF-5648-9A92-97E6A1C838CE}"/>
              </a:ext>
            </a:extLst>
          </p:cNvPr>
          <p:cNvSpPr>
            <a:spLocks noGrp="1"/>
          </p:cNvSpPr>
          <p:nvPr>
            <p:ph type="title"/>
          </p:nvPr>
        </p:nvSpPr>
        <p:spPr/>
        <p:txBody>
          <a:bodyPr/>
          <a:lstStyle/>
          <a:p>
            <a:r>
              <a:rPr lang="en-US" dirty="0"/>
              <a:t>Hackathons, Code Sprints, Code Lounge</a:t>
            </a:r>
          </a:p>
        </p:txBody>
      </p:sp>
      <p:pic>
        <p:nvPicPr>
          <p:cNvPr id="9" name="Picture 8">
            <a:extLst>
              <a:ext uri="{FF2B5EF4-FFF2-40B4-BE49-F238E27FC236}">
                <a16:creationId xmlns="" xmlns:a16="http://schemas.microsoft.com/office/drawing/2014/main" id="{D7731B32-1689-9B4B-8D3A-8823134A0B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7643" y="2096557"/>
            <a:ext cx="1650207" cy="2366830"/>
          </a:xfrm>
          <a:prstGeom prst="rect">
            <a:avLst/>
          </a:prstGeom>
        </p:spPr>
      </p:pic>
      <p:pic>
        <p:nvPicPr>
          <p:cNvPr id="11" name="Picture 10">
            <a:extLst>
              <a:ext uri="{FF2B5EF4-FFF2-40B4-BE49-F238E27FC236}">
                <a16:creationId xmlns="" xmlns:a16="http://schemas.microsoft.com/office/drawing/2014/main" id="{A4B14917-21E2-A44C-8241-A8F7B134ACD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97907" y="1810807"/>
            <a:ext cx="2933700" cy="1955800"/>
          </a:xfrm>
          <a:prstGeom prst="rect">
            <a:avLst/>
          </a:prstGeom>
        </p:spPr>
      </p:pic>
      <p:pic>
        <p:nvPicPr>
          <p:cNvPr id="5" name="Picture 4">
            <a:extLst>
              <a:ext uri="{FF2B5EF4-FFF2-40B4-BE49-F238E27FC236}">
                <a16:creationId xmlns="" xmlns:a16="http://schemas.microsoft.com/office/drawing/2014/main" id="{14EB8FC3-450F-0F4C-ABE6-4A207F550B5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514975" y="2255174"/>
            <a:ext cx="3386138" cy="2257425"/>
          </a:xfrm>
          <a:prstGeom prst="rect">
            <a:avLst/>
          </a:prstGeom>
        </p:spPr>
      </p:pic>
      <p:pic>
        <p:nvPicPr>
          <p:cNvPr id="7" name="Picture 6">
            <a:extLst>
              <a:ext uri="{FF2B5EF4-FFF2-40B4-BE49-F238E27FC236}">
                <a16:creationId xmlns="" xmlns:a16="http://schemas.microsoft.com/office/drawing/2014/main" id="{9C747D92-6D72-FC4E-8518-9D879A184FB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916907" y="3383887"/>
            <a:ext cx="4286250" cy="1587500"/>
          </a:xfrm>
          <a:prstGeom prst="rect">
            <a:avLst/>
          </a:prstGeom>
        </p:spPr>
      </p:pic>
    </p:spTree>
    <p:extLst>
      <p:ext uri="{BB962C8B-B14F-4D97-AF65-F5344CB8AC3E}">
        <p14:creationId xmlns:p14="http://schemas.microsoft.com/office/powerpoint/2010/main" val="1504574517"/>
      </p:ext>
    </p:extLst>
  </p:cSld>
  <p:clrMapOvr>
    <a:masterClrMapping/>
  </p:clrMapOvr>
  <p:transition xmlns:p14="http://schemas.microsoft.com/office/powerpoint/2010/mai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923D2A-47FF-5648-9A92-97E6A1C838CE}"/>
              </a:ext>
            </a:extLst>
          </p:cNvPr>
          <p:cNvSpPr>
            <a:spLocks noGrp="1"/>
          </p:cNvSpPr>
          <p:nvPr>
            <p:ph type="title"/>
          </p:nvPr>
        </p:nvSpPr>
        <p:spPr/>
        <p:txBody>
          <a:bodyPr/>
          <a:lstStyle/>
          <a:p>
            <a:r>
              <a:rPr lang="en-US" dirty="0"/>
              <a:t>Networking and Social Events</a:t>
            </a:r>
          </a:p>
        </p:txBody>
      </p:sp>
      <p:pic>
        <p:nvPicPr>
          <p:cNvPr id="5" name="Picture 4">
            <a:extLst>
              <a:ext uri="{FF2B5EF4-FFF2-40B4-BE49-F238E27FC236}">
                <a16:creationId xmlns="" xmlns:a16="http://schemas.microsoft.com/office/drawing/2014/main" id="{FF98C13D-05A8-B849-9705-7C16FC2D2A0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6629" y="2733675"/>
            <a:ext cx="4311096" cy="2203449"/>
          </a:xfrm>
          <a:prstGeom prst="rect">
            <a:avLst/>
          </a:prstGeom>
        </p:spPr>
      </p:pic>
      <p:pic>
        <p:nvPicPr>
          <p:cNvPr id="7" name="Picture 6">
            <a:extLst>
              <a:ext uri="{FF2B5EF4-FFF2-40B4-BE49-F238E27FC236}">
                <a16:creationId xmlns="" xmlns:a16="http://schemas.microsoft.com/office/drawing/2014/main" id="{114D969C-48B4-D146-84F9-7A70232C403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97225" y="1866900"/>
            <a:ext cx="4394695" cy="2266523"/>
          </a:xfrm>
          <a:prstGeom prst="rect">
            <a:avLst/>
          </a:prstGeom>
        </p:spPr>
      </p:pic>
    </p:spTree>
    <p:extLst>
      <p:ext uri="{BB962C8B-B14F-4D97-AF65-F5344CB8AC3E}">
        <p14:creationId xmlns:p14="http://schemas.microsoft.com/office/powerpoint/2010/main" val="1785803235"/>
      </p:ext>
    </p:extLst>
  </p:cSld>
  <p:clrMapOvr>
    <a:masterClrMapping/>
  </p:clrMapOvr>
  <p:transition xmlns:p14="http://schemas.microsoft.com/office/powerpoint/2010/mai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ttps://www.ietf.org/…">
            <a:extLst>
              <a:ext uri="{FF2B5EF4-FFF2-40B4-BE49-F238E27FC236}">
                <a16:creationId xmlns="" xmlns:a16="http://schemas.microsoft.com/office/drawing/2014/main" id="{1AF4D680-0F97-9C49-9C2C-2BC43E2AD4A3}"/>
              </a:ext>
            </a:extLst>
          </p:cNvPr>
          <p:cNvSpPr txBox="1"/>
          <p:nvPr/>
        </p:nvSpPr>
        <p:spPr>
          <a:xfrm>
            <a:off x="859239" y="523491"/>
            <a:ext cx="7635072" cy="370560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normAutofit/>
          </a:bodyPr>
          <a:lstStyle/>
          <a:p>
            <a:pPr>
              <a:defRPr sz="4200">
                <a:solidFill>
                  <a:srgbClr val="FFFFFF"/>
                </a:solidFill>
                <a:latin typeface="Open Sans Condensed"/>
                <a:ea typeface="Open Sans Condensed"/>
                <a:cs typeface="Open Sans Condensed"/>
                <a:sym typeface="Open Sans Condensed"/>
              </a:defRPr>
            </a:pPr>
            <a:r>
              <a:rPr lang="en-US" dirty="0"/>
              <a:t>The Resources</a:t>
            </a:r>
          </a:p>
          <a:p>
            <a:pPr>
              <a:defRPr sz="4200">
                <a:solidFill>
                  <a:srgbClr val="FFFFFF"/>
                </a:solidFill>
                <a:latin typeface="Open Sans Condensed"/>
                <a:ea typeface="Open Sans Condensed"/>
                <a:cs typeface="Open Sans Condensed"/>
                <a:sym typeface="Open Sans Condensed"/>
              </a:defRPr>
            </a:pPr>
            <a:endParaRPr lang="en-US" sz="2400" dirty="0"/>
          </a:p>
          <a:p>
            <a:pPr marL="571500" lvl="1" indent="-571500">
              <a:buFont typeface="Arial" panose="020B0604020202020204" pitchFamily="34" charset="0"/>
              <a:buChar char="•"/>
              <a:defRPr sz="4200">
                <a:solidFill>
                  <a:srgbClr val="FFFFFF"/>
                </a:solidFill>
                <a:latin typeface="Open Sans Condensed"/>
                <a:ea typeface="Open Sans Condensed"/>
                <a:cs typeface="Open Sans Condensed"/>
                <a:sym typeface="Open Sans Condensed"/>
              </a:defRPr>
            </a:pPr>
            <a:r>
              <a:rPr lang="en-US" dirty="0"/>
              <a:t>	People</a:t>
            </a:r>
          </a:p>
          <a:p>
            <a:pPr marL="571500" lvl="1" indent="-571500">
              <a:buFont typeface="Arial" panose="020B0604020202020204" pitchFamily="34" charset="0"/>
              <a:buChar char="•"/>
              <a:defRPr sz="4200">
                <a:solidFill>
                  <a:srgbClr val="FFFFFF"/>
                </a:solidFill>
                <a:latin typeface="Open Sans Condensed"/>
                <a:ea typeface="Open Sans Condensed"/>
                <a:cs typeface="Open Sans Condensed"/>
                <a:sym typeface="Open Sans Condensed"/>
              </a:defRPr>
            </a:pPr>
            <a:r>
              <a:rPr lang="en-US" dirty="0"/>
              <a:t>	Information</a:t>
            </a:r>
          </a:p>
          <a:p>
            <a:pPr marL="571500" lvl="1" indent="-571500">
              <a:buFont typeface="Arial" panose="020B0604020202020204" pitchFamily="34" charset="0"/>
              <a:buChar char="•"/>
              <a:defRPr sz="4200">
                <a:solidFill>
                  <a:srgbClr val="FFFFFF"/>
                </a:solidFill>
                <a:latin typeface="Open Sans Condensed"/>
                <a:ea typeface="Open Sans Condensed"/>
                <a:cs typeface="Open Sans Condensed"/>
                <a:sym typeface="Open Sans Condensed"/>
              </a:defRPr>
            </a:pPr>
            <a:r>
              <a:rPr lang="en-US" dirty="0"/>
              <a:t>	Tools</a:t>
            </a:r>
            <a:endParaRPr dirty="0"/>
          </a:p>
        </p:txBody>
      </p:sp>
    </p:spTree>
    <p:extLst>
      <p:ext uri="{BB962C8B-B14F-4D97-AF65-F5344CB8AC3E}">
        <p14:creationId xmlns:p14="http://schemas.microsoft.com/office/powerpoint/2010/main" val="1958612537"/>
      </p:ext>
    </p:extLst>
  </p:cSld>
  <p:clrMapOvr>
    <a:masterClrMapping/>
  </p:clrMapOvr>
  <p:transition xmlns:p14="http://schemas.microsoft.com/office/powerpoint/2010/mai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Meeting Etiquette: Things NOT to do"/>
          <p:cNvSpPr txBox="1">
            <a:spLocks noGrp="1"/>
          </p:cNvSpPr>
          <p:nvPr>
            <p:ph type="title"/>
          </p:nvPr>
        </p:nvSpPr>
        <p:spPr>
          <a:xfrm>
            <a:off x="471900" y="218223"/>
            <a:ext cx="8222100" cy="1288203"/>
          </a:xfrm>
          <a:prstGeom prst="rect">
            <a:avLst/>
          </a:prstGeom>
        </p:spPr>
        <p:txBody>
          <a:bodyPr/>
          <a:lstStyle/>
          <a:p>
            <a:r>
              <a:rPr lang="en-AU" dirty="0"/>
              <a:t>Key People</a:t>
            </a:r>
            <a:endParaRPr dirty="0"/>
          </a:p>
        </p:txBody>
      </p:sp>
      <p:sp>
        <p:nvSpPr>
          <p:cNvPr id="209" name="Harass the other participants  https://www.ietf.org/iesg/statement/ietf-anti-harassment-policy.html…"/>
          <p:cNvSpPr txBox="1">
            <a:spLocks noGrp="1"/>
          </p:cNvSpPr>
          <p:nvPr>
            <p:ph type="body" idx="1"/>
          </p:nvPr>
        </p:nvSpPr>
        <p:spPr>
          <a:xfrm>
            <a:off x="386175" y="2152148"/>
            <a:ext cx="3471450" cy="2572650"/>
          </a:xfrm>
          <a:prstGeom prst="rect">
            <a:avLst/>
          </a:prstGeom>
        </p:spPr>
        <p:txBody>
          <a:bodyPr>
            <a:normAutofit/>
          </a:bodyPr>
          <a:lstStyle/>
          <a:p>
            <a:r>
              <a:rPr lang="en-US" sz="2800" dirty="0"/>
              <a:t>IETF Secretariat</a:t>
            </a:r>
          </a:p>
          <a:p>
            <a:r>
              <a:rPr lang="en-US" sz="2800" dirty="0"/>
              <a:t>RFC Editor</a:t>
            </a:r>
          </a:p>
          <a:p>
            <a:r>
              <a:rPr lang="en-US" sz="2800" dirty="0"/>
              <a:t>IANA staff</a:t>
            </a:r>
          </a:p>
          <a:p>
            <a:r>
              <a:rPr lang="en-US" sz="2800" dirty="0"/>
              <a:t>IAD</a:t>
            </a:r>
          </a:p>
        </p:txBody>
      </p:sp>
      <p:sp>
        <p:nvSpPr>
          <p:cNvPr id="210" name="Slide Number"/>
          <p:cNvSpPr txBox="1">
            <a:spLocks noGrp="1"/>
          </p:cNvSpPr>
          <p:nvPr>
            <p:ph type="sldNum" sz="quarter" idx="2"/>
          </p:nvPr>
        </p:nvSpPr>
        <p:spPr>
          <a:xfrm>
            <a:off x="8735428" y="4724798"/>
            <a:ext cx="336813" cy="33525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28</a:t>
            </a:fld>
            <a:endParaRPr/>
          </a:p>
        </p:txBody>
      </p:sp>
      <p:sp>
        <p:nvSpPr>
          <p:cNvPr id="2" name="TextBox 1">
            <a:extLst>
              <a:ext uri="{FF2B5EF4-FFF2-40B4-BE49-F238E27FC236}">
                <a16:creationId xmlns="" xmlns:a16="http://schemas.microsoft.com/office/drawing/2014/main" id="{678912ED-5E6A-2647-AD05-9E942653A957}"/>
              </a:ext>
            </a:extLst>
          </p:cNvPr>
          <p:cNvSpPr txBox="1"/>
          <p:nvPr/>
        </p:nvSpPr>
        <p:spPr>
          <a:xfrm>
            <a:off x="3781425" y="3038475"/>
            <a:ext cx="4067778"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4285F4"/>
                </a:solidFill>
                <a:effectLst/>
                <a:uFillTx/>
                <a:latin typeface="+mn-lt"/>
                <a:ea typeface="+mn-ea"/>
                <a:cs typeface="+mn-cs"/>
                <a:sym typeface="Arial"/>
              </a:rPr>
              <a:t>Coming Soon! Pictures!!!</a:t>
            </a:r>
          </a:p>
        </p:txBody>
      </p:sp>
    </p:spTree>
    <p:extLst>
      <p:ext uri="{BB962C8B-B14F-4D97-AF65-F5344CB8AC3E}">
        <p14:creationId xmlns:p14="http://schemas.microsoft.com/office/powerpoint/2010/main" val="3709142683"/>
      </p:ext>
    </p:extLst>
  </p:cSld>
  <p:clrMapOvr>
    <a:masterClrMapping/>
  </p:clrMapOvr>
  <p:transition xmlns:p14="http://schemas.microsoft.com/office/powerpoint/2010/mai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Meeting Etiquette: Things NOT to do"/>
          <p:cNvSpPr txBox="1">
            <a:spLocks noGrp="1"/>
          </p:cNvSpPr>
          <p:nvPr>
            <p:ph type="title"/>
          </p:nvPr>
        </p:nvSpPr>
        <p:spPr>
          <a:xfrm>
            <a:off x="471900" y="218223"/>
            <a:ext cx="8222100" cy="1288203"/>
          </a:xfrm>
          <a:prstGeom prst="rect">
            <a:avLst/>
          </a:prstGeom>
        </p:spPr>
        <p:txBody>
          <a:bodyPr/>
          <a:lstStyle/>
          <a:p>
            <a:r>
              <a:rPr lang="en-AU" dirty="0"/>
              <a:t>The </a:t>
            </a:r>
            <a:r>
              <a:rPr lang="en-AU" dirty="0" err="1"/>
              <a:t>Ombudsteam</a:t>
            </a:r>
            <a:endParaRPr dirty="0"/>
          </a:p>
        </p:txBody>
      </p:sp>
      <p:sp>
        <p:nvSpPr>
          <p:cNvPr id="209" name="Harass the other participants  https://www.ietf.org/iesg/statement/ietf-anti-harassment-policy.html…"/>
          <p:cNvSpPr txBox="1">
            <a:spLocks noGrp="1"/>
          </p:cNvSpPr>
          <p:nvPr>
            <p:ph type="body" idx="1"/>
          </p:nvPr>
        </p:nvSpPr>
        <p:spPr>
          <a:xfrm>
            <a:off x="471900" y="1919074"/>
            <a:ext cx="8222100" cy="2991352"/>
          </a:xfrm>
          <a:prstGeom prst="rect">
            <a:avLst/>
          </a:prstGeom>
        </p:spPr>
        <p:txBody>
          <a:bodyPr/>
          <a:lstStyle/>
          <a:p>
            <a:r>
              <a:rPr lang="en-US" dirty="0"/>
              <a:t>Report any harassment to the </a:t>
            </a:r>
            <a:r>
              <a:rPr lang="en-US" dirty="0" err="1"/>
              <a:t>ombudsteam</a:t>
            </a:r>
            <a:r>
              <a:rPr lang="en-US" dirty="0"/>
              <a:t> (BCP 25)</a:t>
            </a:r>
            <a:r>
              <a:rPr dirty="0"/>
              <a:t/>
            </a:r>
            <a:br>
              <a:rPr dirty="0"/>
            </a:br>
            <a:r>
              <a:rPr u="sng" dirty="0">
                <a:solidFill>
                  <a:schemeClr val="accent1"/>
                </a:solidFill>
                <a:uFill>
                  <a:solidFill>
                    <a:schemeClr val="accent5"/>
                  </a:solidFill>
                </a:uFill>
                <a:hlinkClick r:id="rId3"/>
              </a:rPr>
              <a:t>https://www.ietf.org/iesg/statement/ietf-anti-harassment-policy.html</a:t>
            </a:r>
            <a:endParaRPr lang="en-AU" u="sng" dirty="0">
              <a:solidFill>
                <a:schemeClr val="accent1"/>
              </a:solidFill>
              <a:uFill>
                <a:solidFill>
                  <a:schemeClr val="accent5"/>
                </a:solidFill>
              </a:uFill>
              <a:hlinkClick r:id="rId3"/>
            </a:endParaRPr>
          </a:p>
          <a:p>
            <a:r>
              <a:rPr lang="en-US" dirty="0"/>
              <a:t>Allison </a:t>
            </a:r>
            <a:r>
              <a:rPr lang="en-US" dirty="0" err="1"/>
              <a:t>Mankin</a:t>
            </a:r>
            <a:r>
              <a:rPr lang="en-US" dirty="0"/>
              <a:t>, Pete </a:t>
            </a:r>
            <a:r>
              <a:rPr lang="en-US" dirty="0" err="1"/>
              <a:t>Resnick</a:t>
            </a:r>
            <a:r>
              <a:rPr lang="en-US" dirty="0"/>
              <a:t>, Linda </a:t>
            </a:r>
            <a:r>
              <a:rPr lang="en-US" dirty="0" err="1"/>
              <a:t>Klieforth</a:t>
            </a:r>
            <a:endParaRPr lang="en-AU" u="sng" dirty="0">
              <a:solidFill>
                <a:schemeClr val="accent1"/>
              </a:solidFill>
              <a:uFill>
                <a:solidFill>
                  <a:schemeClr val="accent5"/>
                </a:solidFill>
              </a:uFill>
              <a:hlinkClick r:id="rId3"/>
            </a:endParaRPr>
          </a:p>
        </p:txBody>
      </p:sp>
      <p:sp>
        <p:nvSpPr>
          <p:cNvPr id="210" name="Slide Number"/>
          <p:cNvSpPr txBox="1">
            <a:spLocks noGrp="1"/>
          </p:cNvSpPr>
          <p:nvPr>
            <p:ph type="sldNum" sz="quarter" idx="2"/>
          </p:nvPr>
        </p:nvSpPr>
        <p:spPr>
          <a:xfrm>
            <a:off x="8735428" y="4724798"/>
            <a:ext cx="336813" cy="33525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29</a:t>
            </a:fld>
            <a:endParaRPr/>
          </a:p>
        </p:txBody>
      </p:sp>
      <p:pic>
        <p:nvPicPr>
          <p:cNvPr id="2" name="Picture 1" descr="Screen Shot 2018-03-09 at 14.27.59.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59367" y="3170075"/>
            <a:ext cx="1402867" cy="1554723"/>
          </a:xfrm>
          <a:prstGeom prst="rect">
            <a:avLst/>
          </a:prstGeom>
        </p:spPr>
      </p:pic>
      <p:pic>
        <p:nvPicPr>
          <p:cNvPr id="3" name="Picture 2" descr="Screen Shot 2018-03-09 at 14.28.13.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225800" y="3170075"/>
            <a:ext cx="1100667" cy="1647152"/>
          </a:xfrm>
          <a:prstGeom prst="rect">
            <a:avLst/>
          </a:prstGeom>
        </p:spPr>
      </p:pic>
      <p:pic>
        <p:nvPicPr>
          <p:cNvPr id="4" name="Picture 3" descr="Screen Shot 2018-03-09 at 14.28.07.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392633" y="3170075"/>
            <a:ext cx="1117600" cy="1646194"/>
          </a:xfrm>
          <a:prstGeom prst="rect">
            <a:avLst/>
          </a:prstGeom>
        </p:spPr>
      </p:pic>
    </p:spTree>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lide Number"/>
          <p:cNvSpPr txBox="1">
            <a:spLocks noGrp="1"/>
          </p:cNvSpPr>
          <p:nvPr>
            <p:ph type="sldNum" sz="quarter" idx="2"/>
          </p:nvPr>
        </p:nvSpPr>
        <p:spPr>
          <a:xfrm>
            <a:off x="8806059" y="4724798"/>
            <a:ext cx="266182" cy="33525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a:t>
            </a:fld>
            <a:endParaRPr/>
          </a:p>
        </p:txBody>
      </p:sp>
      <p:sp>
        <p:nvSpPr>
          <p:cNvPr id="125" name="https://www.ietf.org/…"/>
          <p:cNvSpPr txBox="1"/>
          <p:nvPr/>
        </p:nvSpPr>
        <p:spPr>
          <a:xfrm>
            <a:off x="754464" y="1647441"/>
            <a:ext cx="7635072" cy="139110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normAutofit/>
          </a:bodyPr>
          <a:lstStyle/>
          <a:p>
            <a:pPr>
              <a:defRPr sz="2400">
                <a:solidFill>
                  <a:srgbClr val="0096FF"/>
                </a:solidFill>
                <a:latin typeface="Open Sans Condensed"/>
                <a:ea typeface="Open Sans Condensed"/>
                <a:cs typeface="Open Sans Condensed"/>
                <a:sym typeface="Open Sans Condensed"/>
              </a:defRPr>
            </a:pPr>
            <a:r>
              <a:rPr dirty="0">
                <a:hlinkClick r:id="rId3"/>
              </a:rPr>
              <a:t>https://www.ietf.org/</a:t>
            </a:r>
            <a:endParaRPr dirty="0"/>
          </a:p>
          <a:p>
            <a:pPr>
              <a:defRPr sz="4200">
                <a:solidFill>
                  <a:srgbClr val="FFFFFF"/>
                </a:solidFill>
                <a:latin typeface="Open Sans Condensed"/>
                <a:ea typeface="Open Sans Condensed"/>
                <a:cs typeface="Open Sans Condensed"/>
                <a:sym typeface="Open Sans Condensed"/>
              </a:defRPr>
            </a:pPr>
            <a:r>
              <a:rPr dirty="0"/>
              <a:t>Welcome to the IETF!</a:t>
            </a:r>
          </a:p>
        </p:txBody>
      </p:sp>
      <p:sp>
        <p:nvSpPr>
          <p:cNvPr id="4" name="https://www.ietf.org/…"/>
          <p:cNvSpPr txBox="1"/>
          <p:nvPr/>
        </p:nvSpPr>
        <p:spPr>
          <a:xfrm>
            <a:off x="695197" y="3307306"/>
            <a:ext cx="7635072" cy="139110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normAutofit/>
          </a:bodyPr>
          <a:lstStyle/>
          <a:p>
            <a:pPr algn="ctr">
              <a:defRPr sz="2400">
                <a:solidFill>
                  <a:srgbClr val="0096FF"/>
                </a:solidFill>
                <a:latin typeface="Open Sans Condensed"/>
                <a:ea typeface="Open Sans Condensed"/>
                <a:cs typeface="Open Sans Condensed"/>
                <a:sym typeface="Open Sans Condensed"/>
              </a:defRPr>
            </a:pPr>
            <a:r>
              <a:rPr lang="en-AU" sz="1600" dirty="0"/>
              <a:t>Thanks to Scott </a:t>
            </a:r>
            <a:r>
              <a:rPr lang="en-AU" sz="1600" dirty="0" err="1"/>
              <a:t>Bradner</a:t>
            </a:r>
            <a:r>
              <a:rPr lang="en-AU" sz="1600" dirty="0"/>
              <a:t> and Mike </a:t>
            </a:r>
            <a:r>
              <a:rPr lang="en-AU" sz="1600" dirty="0" err="1"/>
              <a:t>St.Johns</a:t>
            </a:r>
            <a:r>
              <a:rPr lang="en-AU" sz="1600" dirty="0"/>
              <a:t> for earlier versions of this presentation. </a:t>
            </a:r>
            <a:endParaRPr sz="1600" dirty="0"/>
          </a:p>
        </p:txBody>
      </p:sp>
    </p:spTree>
  </p:cSld>
  <p:clrMapOvr>
    <a:masterClrMapping/>
  </p:clrMapOvr>
  <p:transition xmlns:p14="http://schemas.microsoft.com/office/powerpoint/2010/mai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Badges: Who’s who (Decoding the dots)"/>
          <p:cNvSpPr txBox="1">
            <a:spLocks noGrp="1"/>
          </p:cNvSpPr>
          <p:nvPr>
            <p:ph type="title"/>
          </p:nvPr>
        </p:nvSpPr>
        <p:spPr>
          <a:xfrm>
            <a:off x="471900" y="218223"/>
            <a:ext cx="8222100" cy="1288203"/>
          </a:xfrm>
          <a:prstGeom prst="rect">
            <a:avLst/>
          </a:prstGeom>
        </p:spPr>
        <p:txBody>
          <a:bodyPr/>
          <a:lstStyle/>
          <a:p>
            <a:r>
              <a:rPr lang="en-US" dirty="0"/>
              <a:t>Dots</a:t>
            </a:r>
            <a:r>
              <a:rPr lang="en-AU" dirty="0"/>
              <a:t> &amp; Ribbons (Who’s Who!)</a:t>
            </a:r>
            <a:endParaRPr dirty="0"/>
          </a:p>
        </p:txBody>
      </p:sp>
      <p:sp>
        <p:nvSpPr>
          <p:cNvPr id="173" name="Slide Number"/>
          <p:cNvSpPr txBox="1">
            <a:spLocks noGrp="1"/>
          </p:cNvSpPr>
          <p:nvPr>
            <p:ph type="sldNum" sz="quarter" idx="2"/>
          </p:nvPr>
        </p:nvSpPr>
        <p:spPr>
          <a:xfrm>
            <a:off x="8735428" y="4724798"/>
            <a:ext cx="336813" cy="33525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30</a:t>
            </a:fld>
            <a:endParaRPr/>
          </a:p>
        </p:txBody>
      </p:sp>
      <p:sp>
        <p:nvSpPr>
          <p:cNvPr id="174" name="Oval 4"/>
          <p:cNvSpPr/>
          <p:nvPr/>
        </p:nvSpPr>
        <p:spPr>
          <a:xfrm>
            <a:off x="654268" y="3937728"/>
            <a:ext cx="381001" cy="381001"/>
          </a:xfrm>
          <a:prstGeom prst="ellipse">
            <a:avLst/>
          </a:prstGeom>
          <a:solidFill>
            <a:srgbClr val="FF0906"/>
          </a:solidFill>
          <a:ln w="12700">
            <a:solidFill>
              <a:srgbClr val="000000"/>
            </a:solidFill>
          </a:ln>
        </p:spPr>
        <p:txBody>
          <a:bodyPr lIns="45719" rIns="45719" anchor="ctr"/>
          <a:lstStyle/>
          <a:p>
            <a:pPr>
              <a:defRPr sz="1800">
                <a:solidFill>
                  <a:srgbClr val="000000"/>
                </a:solidFill>
              </a:defRPr>
            </a:pPr>
            <a:endParaRPr/>
          </a:p>
        </p:txBody>
      </p:sp>
      <p:sp>
        <p:nvSpPr>
          <p:cNvPr id="175" name="Oval 5"/>
          <p:cNvSpPr/>
          <p:nvPr/>
        </p:nvSpPr>
        <p:spPr>
          <a:xfrm>
            <a:off x="654268" y="3242993"/>
            <a:ext cx="381001" cy="381001"/>
          </a:xfrm>
          <a:prstGeom prst="ellipse">
            <a:avLst/>
          </a:prstGeom>
          <a:solidFill>
            <a:srgbClr val="FBFF09"/>
          </a:solidFill>
          <a:ln w="12700">
            <a:solidFill>
              <a:srgbClr val="000000"/>
            </a:solidFill>
          </a:ln>
        </p:spPr>
        <p:txBody>
          <a:bodyPr lIns="45719" rIns="45719" anchor="ctr"/>
          <a:lstStyle/>
          <a:p>
            <a:pPr>
              <a:defRPr sz="1800">
                <a:solidFill>
                  <a:srgbClr val="000000"/>
                </a:solidFill>
              </a:defRPr>
            </a:pPr>
            <a:endParaRPr/>
          </a:p>
        </p:txBody>
      </p:sp>
      <p:sp>
        <p:nvSpPr>
          <p:cNvPr id="176" name="Oval 6"/>
          <p:cNvSpPr/>
          <p:nvPr/>
        </p:nvSpPr>
        <p:spPr>
          <a:xfrm>
            <a:off x="654268" y="1853525"/>
            <a:ext cx="381001" cy="381001"/>
          </a:xfrm>
          <a:prstGeom prst="ellipse">
            <a:avLst/>
          </a:prstGeom>
          <a:solidFill>
            <a:srgbClr val="4A7EFF"/>
          </a:solidFill>
          <a:ln w="12700">
            <a:solidFill>
              <a:srgbClr val="000000"/>
            </a:solidFill>
          </a:ln>
        </p:spPr>
        <p:txBody>
          <a:bodyPr lIns="45719" rIns="45719" anchor="ctr"/>
          <a:lstStyle/>
          <a:p>
            <a:pPr>
              <a:defRPr sz="1800">
                <a:solidFill>
                  <a:srgbClr val="000000"/>
                </a:solidFill>
              </a:defRPr>
            </a:pPr>
            <a:endParaRPr/>
          </a:p>
        </p:txBody>
      </p:sp>
      <p:sp>
        <p:nvSpPr>
          <p:cNvPr id="177" name="Oval 18"/>
          <p:cNvSpPr/>
          <p:nvPr/>
        </p:nvSpPr>
        <p:spPr>
          <a:xfrm>
            <a:off x="654268" y="2548259"/>
            <a:ext cx="381001" cy="381001"/>
          </a:xfrm>
          <a:prstGeom prst="ellipse">
            <a:avLst/>
          </a:prstGeom>
          <a:solidFill>
            <a:srgbClr val="FF8510"/>
          </a:solidFill>
          <a:ln w="12700">
            <a:solidFill>
              <a:srgbClr val="000000"/>
            </a:solidFill>
          </a:ln>
        </p:spPr>
        <p:txBody>
          <a:bodyPr lIns="45719" rIns="45719" anchor="ctr"/>
          <a:lstStyle/>
          <a:p>
            <a:pPr>
              <a:defRPr sz="1800">
                <a:solidFill>
                  <a:srgbClr val="000000"/>
                </a:solidFill>
              </a:defRPr>
            </a:pPr>
            <a:endParaRPr/>
          </a:p>
        </p:txBody>
      </p:sp>
      <p:sp>
        <p:nvSpPr>
          <p:cNvPr id="178" name="Oval 15"/>
          <p:cNvSpPr/>
          <p:nvPr/>
        </p:nvSpPr>
        <p:spPr>
          <a:xfrm>
            <a:off x="4821491" y="3233475"/>
            <a:ext cx="381001" cy="381001"/>
          </a:xfrm>
          <a:prstGeom prst="ellipse">
            <a:avLst/>
          </a:prstGeom>
          <a:solidFill>
            <a:srgbClr val="9308FF"/>
          </a:solidFill>
          <a:ln w="12700">
            <a:solidFill>
              <a:srgbClr val="000000"/>
            </a:solidFill>
          </a:ln>
        </p:spPr>
        <p:txBody>
          <a:bodyPr lIns="45719" rIns="45719" anchor="ctr"/>
          <a:lstStyle/>
          <a:p>
            <a:pPr>
              <a:defRPr sz="1800">
                <a:solidFill>
                  <a:srgbClr val="000000"/>
                </a:solidFill>
              </a:defRPr>
            </a:pPr>
            <a:endParaRPr/>
          </a:p>
        </p:txBody>
      </p:sp>
      <p:sp>
        <p:nvSpPr>
          <p:cNvPr id="179" name="Oval 8"/>
          <p:cNvSpPr/>
          <p:nvPr/>
        </p:nvSpPr>
        <p:spPr>
          <a:xfrm>
            <a:off x="4821491" y="1844007"/>
            <a:ext cx="381001" cy="381001"/>
          </a:xfrm>
          <a:prstGeom prst="ellipse">
            <a:avLst/>
          </a:prstGeom>
          <a:solidFill>
            <a:srgbClr val="FF6A99"/>
          </a:solidFill>
          <a:ln w="12700">
            <a:solidFill>
              <a:srgbClr val="000000"/>
            </a:solidFill>
          </a:ln>
        </p:spPr>
        <p:txBody>
          <a:bodyPr lIns="45719" rIns="45719" anchor="ctr"/>
          <a:lstStyle/>
          <a:p>
            <a:pPr>
              <a:defRPr sz="1800">
                <a:solidFill>
                  <a:srgbClr val="FFA88D"/>
                </a:solidFill>
              </a:defRPr>
            </a:pPr>
            <a:endParaRPr/>
          </a:p>
        </p:txBody>
      </p:sp>
      <p:sp>
        <p:nvSpPr>
          <p:cNvPr id="180" name="Oval 13"/>
          <p:cNvSpPr/>
          <p:nvPr/>
        </p:nvSpPr>
        <p:spPr>
          <a:xfrm>
            <a:off x="4821491" y="2538741"/>
            <a:ext cx="381001" cy="381001"/>
          </a:xfrm>
          <a:prstGeom prst="ellipse">
            <a:avLst/>
          </a:prstGeom>
          <a:solidFill>
            <a:srgbClr val="40E0D0"/>
          </a:solidFill>
          <a:ln w="12700">
            <a:solidFill>
              <a:srgbClr val="000000"/>
            </a:solidFill>
          </a:ln>
        </p:spPr>
        <p:txBody>
          <a:bodyPr lIns="45719" rIns="45719"/>
          <a:lstStyle/>
          <a:p>
            <a:pPr>
              <a:defRPr sz="2200" b="1">
                <a:solidFill>
                  <a:srgbClr val="000000"/>
                </a:solidFill>
              </a:defRPr>
            </a:pPr>
            <a:endParaRPr/>
          </a:p>
        </p:txBody>
      </p:sp>
      <p:sp>
        <p:nvSpPr>
          <p:cNvPr id="181" name="TextBox 1"/>
          <p:cNvSpPr txBox="1"/>
          <p:nvPr/>
        </p:nvSpPr>
        <p:spPr>
          <a:xfrm>
            <a:off x="471900" y="4647631"/>
            <a:ext cx="2667001" cy="350662"/>
          </a:xfrm>
          <a:prstGeom prst="rect">
            <a:avLst/>
          </a:prstGeom>
          <a:solidFill>
            <a:srgbClr val="EE7612"/>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800" b="1">
                <a:solidFill>
                  <a:srgbClr val="000000"/>
                </a:solidFill>
              </a:defRPr>
            </a:lvl1pPr>
          </a:lstStyle>
          <a:p>
            <a:r>
              <a:rPr dirty="0"/>
              <a:t>OMBUDSTEAM</a:t>
            </a:r>
          </a:p>
        </p:txBody>
      </p:sp>
      <p:sp>
        <p:nvSpPr>
          <p:cNvPr id="182" name="TextBox 1"/>
          <p:cNvSpPr txBox="1"/>
          <p:nvPr/>
        </p:nvSpPr>
        <p:spPr>
          <a:xfrm>
            <a:off x="3375559" y="4647631"/>
            <a:ext cx="2667001" cy="350662"/>
          </a:xfrm>
          <a:prstGeom prst="rect">
            <a:avLst/>
          </a:prstGeom>
          <a:blipFill>
            <a:blip r:embed="rId3"/>
          </a:blip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800" b="1">
                <a:solidFill>
                  <a:srgbClr val="FFFFFF"/>
                </a:solidFill>
              </a:defRPr>
            </a:lvl1pPr>
          </a:lstStyle>
          <a:p>
            <a:r>
              <a:t>NEWCOMER</a:t>
            </a:r>
          </a:p>
        </p:txBody>
      </p:sp>
      <p:sp>
        <p:nvSpPr>
          <p:cNvPr id="183" name="Working Group Chair"/>
          <p:cNvSpPr txBox="1"/>
          <p:nvPr/>
        </p:nvSpPr>
        <p:spPr>
          <a:xfrm>
            <a:off x="1128516" y="1868695"/>
            <a:ext cx="2247043"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800">
                <a:solidFill>
                  <a:srgbClr val="000000"/>
                </a:solidFill>
              </a:defRPr>
            </a:lvl1pPr>
          </a:lstStyle>
          <a:p>
            <a:r>
              <a:rPr dirty="0"/>
              <a:t>Working Group Chair</a:t>
            </a:r>
          </a:p>
        </p:txBody>
      </p:sp>
      <p:sp>
        <p:nvSpPr>
          <p:cNvPr id="184" name="Nominations Committee"/>
          <p:cNvSpPr txBox="1"/>
          <p:nvPr/>
        </p:nvSpPr>
        <p:spPr>
          <a:xfrm>
            <a:off x="1128516" y="2563429"/>
            <a:ext cx="2543397"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800">
                <a:solidFill>
                  <a:srgbClr val="000000"/>
                </a:solidFill>
              </a:defRPr>
            </a:lvl1pPr>
          </a:lstStyle>
          <a:p>
            <a:r>
              <a:t>Nominations Committee</a:t>
            </a:r>
          </a:p>
        </p:txBody>
      </p:sp>
      <p:sp>
        <p:nvSpPr>
          <p:cNvPr id="185" name="Internet Engineering Steering Group (IESG) Member"/>
          <p:cNvSpPr txBox="1"/>
          <p:nvPr/>
        </p:nvSpPr>
        <p:spPr>
          <a:xfrm>
            <a:off x="1128516" y="3258163"/>
            <a:ext cx="3077950" cy="6173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1800">
                <a:solidFill>
                  <a:srgbClr val="000000"/>
                </a:solidFill>
              </a:defRPr>
            </a:pPr>
            <a:r>
              <a:t>Internet Engineering Steering</a:t>
            </a:r>
            <a:br/>
            <a:r>
              <a:t>Group (IESG) Member</a:t>
            </a:r>
          </a:p>
        </p:txBody>
      </p:sp>
      <p:sp>
        <p:nvSpPr>
          <p:cNvPr id="186" name="Internet Architecture Board (IAB) Member"/>
          <p:cNvSpPr txBox="1"/>
          <p:nvPr/>
        </p:nvSpPr>
        <p:spPr>
          <a:xfrm>
            <a:off x="1128516" y="3952897"/>
            <a:ext cx="2823454" cy="6173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1800">
                <a:solidFill>
                  <a:srgbClr val="000000"/>
                </a:solidFill>
              </a:defRPr>
            </a:pPr>
            <a:r>
              <a:t>Internet Architecture Board</a:t>
            </a:r>
            <a:br/>
            <a:r>
              <a:t>(IAB) Member</a:t>
            </a:r>
          </a:p>
        </p:txBody>
      </p:sp>
      <p:sp>
        <p:nvSpPr>
          <p:cNvPr id="187" name="Internet Research Group (IRSG)  Member"/>
          <p:cNvSpPr txBox="1"/>
          <p:nvPr/>
        </p:nvSpPr>
        <p:spPr>
          <a:xfrm>
            <a:off x="5312876" y="1827087"/>
            <a:ext cx="3458243" cy="61736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1800">
                <a:solidFill>
                  <a:srgbClr val="000000"/>
                </a:solidFill>
              </a:defRPr>
            </a:pPr>
            <a:r>
              <a:t>Internet Research Group (IRSG) </a:t>
            </a:r>
            <a:br/>
            <a:r>
              <a:t>Member</a:t>
            </a:r>
          </a:p>
        </p:txBody>
      </p:sp>
      <p:sp>
        <p:nvSpPr>
          <p:cNvPr id="189" name="RFC Series Editor"/>
          <p:cNvSpPr txBox="1"/>
          <p:nvPr/>
        </p:nvSpPr>
        <p:spPr>
          <a:xfrm>
            <a:off x="5312876" y="2553911"/>
            <a:ext cx="1946112"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800">
                <a:solidFill>
                  <a:srgbClr val="000000"/>
                </a:solidFill>
              </a:defRPr>
            </a:lvl1pPr>
          </a:lstStyle>
          <a:p>
            <a:r>
              <a:t>RFC Series Editor</a:t>
            </a:r>
          </a:p>
        </p:txBody>
      </p:sp>
      <p:sp>
        <p:nvSpPr>
          <p:cNvPr id="191" name="IETF Administration and Oversight  Committee (IAOC) Member"/>
          <p:cNvSpPr txBox="1"/>
          <p:nvPr/>
        </p:nvSpPr>
        <p:spPr>
          <a:xfrm>
            <a:off x="5312876" y="3233815"/>
            <a:ext cx="3585379" cy="61736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1800">
                <a:solidFill>
                  <a:srgbClr val="000000"/>
                </a:solidFill>
              </a:defRPr>
            </a:pPr>
            <a:r>
              <a:t>IETF Administration and Oversight</a:t>
            </a:r>
            <a:br/>
            <a:r>
              <a:t> Committee (IAOC) Member</a:t>
            </a:r>
          </a:p>
        </p:txBody>
      </p:sp>
      <p:sp>
        <p:nvSpPr>
          <p:cNvPr id="22" name="TextBox 1">
            <a:extLst>
              <a:ext uri="{FF2B5EF4-FFF2-40B4-BE49-F238E27FC236}">
                <a16:creationId xmlns="" xmlns:a16="http://schemas.microsoft.com/office/drawing/2014/main" id="{A01DD3A9-E48A-C04D-A915-EA8322E3149A}"/>
              </a:ext>
            </a:extLst>
          </p:cNvPr>
          <p:cNvSpPr txBox="1"/>
          <p:nvPr/>
        </p:nvSpPr>
        <p:spPr>
          <a:xfrm>
            <a:off x="6264340" y="4647631"/>
            <a:ext cx="2249307" cy="369332"/>
          </a:xfrm>
          <a:prstGeom prst="rect">
            <a:avLst/>
          </a:prstGeom>
          <a:solidFill>
            <a:schemeClr val="accent2"/>
          </a:solidFill>
          <a:ln w="12700">
            <a:miter lim="400000"/>
          </a:ln>
          <a:extLst>
            <a:ext uri="{C572A759-6A51-4108-AA02-DFA0A04FC94B}">
              <ma14:wrappingTextBoxFlag xmlns:ma14="http://schemas.microsoft.com/office/mac/drawingml/2011/main" val="1"/>
            </a:ext>
          </a:extLst>
        </p:spPr>
        <p:txBody>
          <a:bodyPr wrap="square" lIns="45719" rIns="45719">
            <a:spAutoFit/>
          </a:bodyPr>
          <a:lstStyle>
            <a:lvl1pPr algn="ctr">
              <a:defRPr sz="1800" b="1">
                <a:solidFill>
                  <a:srgbClr val="FFFFFF"/>
                </a:solidFill>
              </a:defRPr>
            </a:lvl1pPr>
          </a:lstStyle>
          <a:p>
            <a:r>
              <a:rPr lang="en-US" b="0" dirty="0"/>
              <a:t>HOST</a:t>
            </a:r>
            <a:endParaRPr b="0" dirty="0"/>
          </a:p>
        </p:txBody>
      </p:sp>
      <p:sp>
        <p:nvSpPr>
          <p:cNvPr id="23" name="TextBox 1">
            <a:extLst>
              <a:ext uri="{FF2B5EF4-FFF2-40B4-BE49-F238E27FC236}">
                <a16:creationId xmlns="" xmlns:a16="http://schemas.microsoft.com/office/drawing/2014/main" id="{1B1E6BC3-C1AD-1543-A79B-0619AA016B6C}"/>
              </a:ext>
            </a:extLst>
          </p:cNvPr>
          <p:cNvSpPr txBox="1"/>
          <p:nvPr/>
        </p:nvSpPr>
        <p:spPr>
          <a:xfrm>
            <a:off x="5530915" y="4076912"/>
            <a:ext cx="2249307" cy="369332"/>
          </a:xfrm>
          <a:prstGeom prst="rect">
            <a:avLst/>
          </a:prstGeom>
          <a:solidFill>
            <a:schemeClr val="tx1"/>
          </a:solidFill>
          <a:ln w="12700">
            <a:miter lim="400000"/>
          </a:ln>
          <a:extLst>
            <a:ext uri="{C572A759-6A51-4108-AA02-DFA0A04FC94B}">
              <ma14:wrappingTextBoxFlag xmlns:ma14="http://schemas.microsoft.com/office/mac/drawingml/2011/main" val="1"/>
            </a:ext>
          </a:extLst>
        </p:spPr>
        <p:txBody>
          <a:bodyPr wrap="square" lIns="45719" rIns="45719">
            <a:spAutoFit/>
          </a:bodyPr>
          <a:lstStyle>
            <a:lvl1pPr algn="ctr">
              <a:defRPr sz="1800" b="1">
                <a:solidFill>
                  <a:srgbClr val="FFFFFF"/>
                </a:solidFill>
              </a:defRPr>
            </a:lvl1pPr>
          </a:lstStyle>
          <a:p>
            <a:r>
              <a:rPr lang="en-US" dirty="0"/>
              <a:t>TBD (WG)</a:t>
            </a:r>
            <a:endParaRPr dirty="0"/>
          </a:p>
        </p:txBody>
      </p:sp>
    </p:spTree>
  </p:cSld>
  <p:clrMapOvr>
    <a:masterClrMapping/>
  </p:clrMapOvr>
  <p:transition xmlns:p14="http://schemas.microsoft.com/office/powerpoint/2010/mai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90"/>
          <p:cNvSpPr txBox="1">
            <a:spLocks noGrp="1"/>
          </p:cNvSpPr>
          <p:nvPr>
            <p:ph type="title"/>
          </p:nvPr>
        </p:nvSpPr>
        <p:spPr>
          <a:xfrm>
            <a:off x="471900" y="218223"/>
            <a:ext cx="8222100" cy="1288203"/>
          </a:xfrm>
          <a:prstGeom prst="rect">
            <a:avLst/>
          </a:prstGeom>
        </p:spPr>
        <p:txBody>
          <a:bodyPr/>
          <a:lstStyle/>
          <a:p>
            <a:r>
              <a:rPr dirty="0"/>
              <a:t>Meeting </a:t>
            </a:r>
            <a:r>
              <a:rPr lang="en-US" dirty="0"/>
              <a:t>Specific Links</a:t>
            </a:r>
            <a:endParaRPr dirty="0"/>
          </a:p>
        </p:txBody>
      </p:sp>
      <p:sp>
        <p:nvSpPr>
          <p:cNvPr id="249" name="Shape 91"/>
          <p:cNvSpPr txBox="1">
            <a:spLocks noGrp="1"/>
          </p:cNvSpPr>
          <p:nvPr>
            <p:ph type="body" idx="1"/>
          </p:nvPr>
        </p:nvSpPr>
        <p:spPr>
          <a:xfrm>
            <a:off x="471900" y="1926100"/>
            <a:ext cx="8556935" cy="3120178"/>
          </a:xfrm>
          <a:prstGeom prst="rect">
            <a:avLst/>
          </a:prstGeom>
        </p:spPr>
        <p:txBody>
          <a:bodyPr>
            <a:normAutofit/>
          </a:bodyPr>
          <a:lstStyle/>
          <a:p>
            <a:pPr marL="0" indent="0" defTabSz="740663">
              <a:lnSpc>
                <a:spcPct val="110000"/>
              </a:lnSpc>
              <a:spcBef>
                <a:spcPts val="600"/>
              </a:spcBef>
              <a:buClrTx/>
              <a:buSzTx/>
              <a:buFontTx/>
              <a:buNone/>
              <a:defRPr sz="1782">
                <a:solidFill>
                  <a:srgbClr val="000000"/>
                </a:solidFill>
                <a:latin typeface="Montserrat Bold"/>
                <a:ea typeface="Montserrat Bold"/>
                <a:cs typeface="Montserrat Bold"/>
                <a:sym typeface="Montserrat Bold"/>
              </a:defRPr>
            </a:pPr>
            <a:r>
              <a:rPr sz="2200" dirty="0"/>
              <a:t>Tutorials</a:t>
            </a:r>
            <a:r>
              <a:rPr lang="en-US" sz="2200" dirty="0"/>
              <a:t>: </a:t>
            </a:r>
          </a:p>
          <a:p>
            <a:pPr marL="547914" lvl="1" indent="0" defTabSz="740663">
              <a:lnSpc>
                <a:spcPct val="110000"/>
              </a:lnSpc>
              <a:spcBef>
                <a:spcPts val="600"/>
              </a:spcBef>
              <a:buClrTx/>
              <a:buSzTx/>
              <a:buNone/>
              <a:defRPr sz="1782">
                <a:solidFill>
                  <a:srgbClr val="000000"/>
                </a:solidFill>
                <a:latin typeface="Montserrat Bold"/>
                <a:ea typeface="Montserrat Bold"/>
                <a:cs typeface="Montserrat Bold"/>
                <a:sym typeface="Montserrat Bold"/>
              </a:defRPr>
            </a:pPr>
            <a:r>
              <a:rPr sz="2000" u="sng" dirty="0">
                <a:uFill>
                  <a:solidFill>
                    <a:schemeClr val="accent5"/>
                  </a:solidFill>
                </a:uFill>
                <a:hlinkClick r:id="rId2"/>
              </a:rPr>
              <a:t>https://www.ietf.org/about/participate/tutorials</a:t>
            </a:r>
            <a:r>
              <a:rPr sz="2000" u="sng" dirty="0" smtClean="0">
                <a:uFill>
                  <a:solidFill>
                    <a:schemeClr val="accent5"/>
                  </a:solidFill>
                </a:uFill>
                <a:hlinkClick r:id="rId2"/>
              </a:rPr>
              <a:t>/</a:t>
            </a:r>
            <a:endParaRPr sz="2000" u="sng" dirty="0">
              <a:uFill>
                <a:solidFill>
                  <a:schemeClr val="accent5"/>
                </a:solidFill>
              </a:uFill>
              <a:hlinkClick r:id="rId2"/>
            </a:endParaRPr>
          </a:p>
          <a:p>
            <a:pPr marL="0" indent="0" defTabSz="740663">
              <a:lnSpc>
                <a:spcPct val="110000"/>
              </a:lnSpc>
              <a:spcBef>
                <a:spcPts val="600"/>
              </a:spcBef>
              <a:buClrTx/>
              <a:buSzTx/>
              <a:buFontTx/>
              <a:buNone/>
              <a:defRPr sz="1782">
                <a:solidFill>
                  <a:srgbClr val="000000"/>
                </a:solidFill>
                <a:latin typeface="Montserrat Bold"/>
                <a:ea typeface="Montserrat Bold"/>
                <a:cs typeface="Montserrat Bold"/>
                <a:sym typeface="Montserrat Bold"/>
              </a:defRPr>
            </a:pPr>
            <a:endParaRPr lang="en-AU" sz="2000" dirty="0" smtClean="0"/>
          </a:p>
          <a:p>
            <a:pPr marL="0" indent="0" defTabSz="740663">
              <a:lnSpc>
                <a:spcPct val="110000"/>
              </a:lnSpc>
              <a:spcBef>
                <a:spcPts val="600"/>
              </a:spcBef>
              <a:buClrTx/>
              <a:buSzTx/>
              <a:buFontTx/>
              <a:buNone/>
              <a:defRPr sz="1782">
                <a:solidFill>
                  <a:srgbClr val="000000"/>
                </a:solidFill>
                <a:latin typeface="Montserrat Bold"/>
                <a:ea typeface="Montserrat Bold"/>
                <a:cs typeface="Montserrat Bold"/>
                <a:sym typeface="Montserrat Bold"/>
              </a:defRPr>
            </a:pPr>
            <a:r>
              <a:rPr sz="2200" dirty="0" smtClean="0"/>
              <a:t>Meeting </a:t>
            </a:r>
            <a:r>
              <a:rPr sz="2200" dirty="0"/>
              <a:t>wiki</a:t>
            </a:r>
            <a:r>
              <a:rPr lang="en-US" sz="2200" dirty="0"/>
              <a:t>: </a:t>
            </a:r>
          </a:p>
          <a:p>
            <a:pPr marL="547914" lvl="1" indent="0" defTabSz="740663">
              <a:lnSpc>
                <a:spcPct val="110000"/>
              </a:lnSpc>
              <a:spcBef>
                <a:spcPts val="600"/>
              </a:spcBef>
              <a:buClrTx/>
              <a:buSzTx/>
              <a:buNone/>
              <a:defRPr sz="1782">
                <a:solidFill>
                  <a:srgbClr val="000000"/>
                </a:solidFill>
                <a:latin typeface="Montserrat Bold"/>
                <a:ea typeface="Montserrat Bold"/>
                <a:cs typeface="Montserrat Bold"/>
                <a:sym typeface="Montserrat Bold"/>
              </a:defRPr>
            </a:pPr>
            <a:r>
              <a:rPr sz="2000" u="sng" dirty="0">
                <a:uFill>
                  <a:solidFill>
                    <a:schemeClr val="accent5"/>
                  </a:solidFill>
                </a:uFill>
                <a:hlinkClick r:id="rId3"/>
              </a:rPr>
              <a:t>https://trac.ietf.org/trac/ietf/meeting/wiki/</a:t>
            </a:r>
            <a:r>
              <a:rPr sz="2000" u="sng" dirty="0" smtClean="0">
                <a:uFill>
                  <a:solidFill>
                    <a:schemeClr val="accent5"/>
                  </a:solidFill>
                </a:uFill>
                <a:hlinkClick r:id="rId3"/>
              </a:rPr>
              <a:t>ietf10</a:t>
            </a:r>
            <a:r>
              <a:rPr lang="en-AU" sz="2000" u="sng" dirty="0">
                <a:uFill>
                  <a:solidFill>
                    <a:schemeClr val="accent5"/>
                  </a:solidFill>
                </a:uFill>
                <a:hlinkClick r:id="rId3"/>
              </a:rPr>
              <a:t>3</a:t>
            </a:r>
            <a:endParaRPr sz="2000" u="sng" dirty="0">
              <a:uFill>
                <a:solidFill>
                  <a:schemeClr val="accent5"/>
                </a:solidFill>
              </a:uFill>
              <a:hlinkClick r:id="rId3"/>
            </a:endParaRPr>
          </a:p>
        </p:txBody>
      </p:sp>
      <p:sp>
        <p:nvSpPr>
          <p:cNvPr id="250" name="Shape 92"/>
          <p:cNvSpPr txBox="1">
            <a:spLocks noGrp="1"/>
          </p:cNvSpPr>
          <p:nvPr>
            <p:ph type="sldNum" sz="quarter" idx="2"/>
          </p:nvPr>
        </p:nvSpPr>
        <p:spPr>
          <a:xfrm>
            <a:off x="8735428" y="4724798"/>
            <a:ext cx="336813" cy="33525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31</a:t>
            </a:fld>
            <a:endParaRPr/>
          </a:p>
        </p:txBody>
      </p:sp>
    </p:spTree>
  </p:cSld>
  <p:clrMapOvr>
    <a:masterClrMapping/>
  </p:clrMapOvr>
  <p:transition xmlns:p14="http://schemas.microsoft.com/office/powerpoint/2010/mai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90"/>
          <p:cNvSpPr txBox="1">
            <a:spLocks noGrp="1"/>
          </p:cNvSpPr>
          <p:nvPr>
            <p:ph type="title"/>
          </p:nvPr>
        </p:nvSpPr>
        <p:spPr>
          <a:xfrm>
            <a:off x="471900" y="218223"/>
            <a:ext cx="8222100" cy="1288203"/>
          </a:xfrm>
          <a:prstGeom prst="rect">
            <a:avLst/>
          </a:prstGeom>
        </p:spPr>
        <p:txBody>
          <a:bodyPr/>
          <a:lstStyle/>
          <a:p>
            <a:r>
              <a:rPr dirty="0"/>
              <a:t>More Meeting Resources</a:t>
            </a:r>
          </a:p>
        </p:txBody>
      </p:sp>
      <p:sp>
        <p:nvSpPr>
          <p:cNvPr id="253" name="Shape 91"/>
          <p:cNvSpPr txBox="1">
            <a:spLocks noGrp="1"/>
          </p:cNvSpPr>
          <p:nvPr>
            <p:ph type="body" idx="1"/>
          </p:nvPr>
        </p:nvSpPr>
        <p:spPr>
          <a:xfrm>
            <a:off x="471900" y="1926100"/>
            <a:ext cx="8556935" cy="3120178"/>
          </a:xfrm>
          <a:prstGeom prst="rect">
            <a:avLst/>
          </a:prstGeom>
        </p:spPr>
        <p:txBody>
          <a:bodyPr>
            <a:normAutofit lnSpcReduction="10000"/>
          </a:bodyPr>
          <a:lstStyle/>
          <a:p>
            <a:pPr marL="0" indent="0">
              <a:lnSpc>
                <a:spcPct val="110000"/>
              </a:lnSpc>
              <a:spcBef>
                <a:spcPts val="800"/>
              </a:spcBef>
              <a:buClrTx/>
              <a:buSzTx/>
              <a:buFontTx/>
              <a:buNone/>
              <a:defRPr sz="2200">
                <a:solidFill>
                  <a:srgbClr val="000000"/>
                </a:solidFill>
                <a:latin typeface="Montserrat Bold"/>
                <a:ea typeface="Montserrat Bold"/>
                <a:cs typeface="Montserrat Bold"/>
                <a:sym typeface="Montserrat Bold"/>
              </a:defRPr>
            </a:pPr>
            <a:r>
              <a:rPr dirty="0"/>
              <a:t>First-time attendees mailing list</a:t>
            </a:r>
            <a:r>
              <a:rPr lang="en-US" dirty="0"/>
              <a:t>: </a:t>
            </a:r>
            <a:endParaRPr dirty="0"/>
          </a:p>
          <a:p>
            <a:pPr marL="547914" lvl="1" indent="0">
              <a:lnSpc>
                <a:spcPct val="110000"/>
              </a:lnSpc>
              <a:spcBef>
                <a:spcPts val="800"/>
              </a:spcBef>
              <a:buClrTx/>
              <a:buSzTx/>
              <a:buNone/>
              <a:defRPr sz="2200">
                <a:solidFill>
                  <a:schemeClr val="accent1">
                    <a:lumOff val="-7490"/>
                  </a:schemeClr>
                </a:solidFill>
              </a:defRPr>
            </a:pPr>
            <a:r>
              <a:rPr u="sng" dirty="0">
                <a:uFill>
                  <a:solidFill>
                    <a:schemeClr val="accent5"/>
                  </a:solidFill>
                </a:uFill>
                <a:hlinkClick r:id="rId3"/>
              </a:rPr>
              <a:t> </a:t>
            </a:r>
            <a:r>
              <a:rPr u="sng" dirty="0">
                <a:uFill>
                  <a:solidFill>
                    <a:schemeClr val="accent5"/>
                  </a:solidFill>
                </a:uFill>
                <a:hlinkClick r:id="rId4"/>
              </a:rPr>
              <a:t>https://www.ietf.org/mailman/listinfo/</a:t>
            </a:r>
            <a:r>
              <a:rPr u="sng" dirty="0" smtClean="0">
                <a:uFill>
                  <a:solidFill>
                    <a:schemeClr val="accent5"/>
                  </a:solidFill>
                </a:uFill>
                <a:hlinkClick r:id="rId4"/>
              </a:rPr>
              <a:t>10</a:t>
            </a:r>
            <a:r>
              <a:rPr lang="en-AU" u="sng" dirty="0">
                <a:uFill>
                  <a:solidFill>
                    <a:schemeClr val="accent5"/>
                  </a:solidFill>
                </a:uFill>
                <a:hlinkClick r:id="rId4"/>
              </a:rPr>
              <a:t>3</a:t>
            </a:r>
            <a:r>
              <a:rPr u="sng" dirty="0" smtClean="0">
                <a:uFill>
                  <a:solidFill>
                    <a:schemeClr val="accent5"/>
                  </a:solidFill>
                </a:uFill>
                <a:hlinkClick r:id="rId4"/>
              </a:rPr>
              <a:t>-</a:t>
            </a:r>
            <a:r>
              <a:rPr u="sng" dirty="0">
                <a:uFill>
                  <a:solidFill>
                    <a:schemeClr val="accent5"/>
                  </a:solidFill>
                </a:uFill>
                <a:hlinkClick r:id="rId4"/>
              </a:rPr>
              <a:t>newcomers</a:t>
            </a:r>
            <a:endParaRPr lang="en-US" u="sng" dirty="0">
              <a:uFill>
                <a:solidFill>
                  <a:schemeClr val="accent5"/>
                </a:solidFill>
              </a:uFill>
            </a:endParaRPr>
          </a:p>
          <a:p>
            <a:pPr marL="0" indent="0">
              <a:lnSpc>
                <a:spcPct val="110000"/>
              </a:lnSpc>
              <a:spcBef>
                <a:spcPts val="800"/>
              </a:spcBef>
              <a:buClrTx/>
              <a:buSzTx/>
              <a:buFontTx/>
              <a:buNone/>
              <a:defRPr sz="2200">
                <a:solidFill>
                  <a:srgbClr val="000000"/>
                </a:solidFill>
                <a:latin typeface="Montserrat Bold"/>
                <a:ea typeface="Montserrat Bold"/>
                <a:cs typeface="Montserrat Bold"/>
                <a:sym typeface="Montserrat Bold"/>
              </a:defRPr>
            </a:pPr>
            <a:r>
              <a:rPr lang="en-US" dirty="0" smtClean="0"/>
              <a:t>IETF </a:t>
            </a:r>
            <a:r>
              <a:rPr lang="en-US" dirty="0" err="1"/>
              <a:t>Systers</a:t>
            </a:r>
            <a:endParaRPr lang="en-US" dirty="0"/>
          </a:p>
          <a:p>
            <a:pPr marL="547914" lvl="1" indent="0">
              <a:lnSpc>
                <a:spcPct val="110000"/>
              </a:lnSpc>
              <a:spcBef>
                <a:spcPts val="800"/>
              </a:spcBef>
              <a:buClrTx/>
              <a:buSzTx/>
              <a:buNone/>
              <a:defRPr sz="2200">
                <a:solidFill>
                  <a:schemeClr val="accent1">
                    <a:lumOff val="-7490"/>
                  </a:schemeClr>
                </a:solidFill>
              </a:defRPr>
            </a:pPr>
            <a:r>
              <a:rPr lang="en-US" u="sng" dirty="0">
                <a:uFill>
                  <a:solidFill>
                    <a:schemeClr val="accent5"/>
                  </a:solidFill>
                </a:uFill>
                <a:hlinkClick r:id="rId5"/>
              </a:rPr>
              <a:t>https://www.ietf.org/blog/ietf-systers</a:t>
            </a:r>
            <a:r>
              <a:rPr lang="en-US" u="sng" dirty="0" smtClean="0">
                <a:uFill>
                  <a:solidFill>
                    <a:schemeClr val="accent5"/>
                  </a:solidFill>
                </a:uFill>
                <a:hlinkClick r:id="rId5"/>
              </a:rPr>
              <a:t>/</a:t>
            </a:r>
          </a:p>
          <a:p>
            <a:pPr marL="0" indent="0" defTabSz="740663">
              <a:lnSpc>
                <a:spcPct val="110000"/>
              </a:lnSpc>
              <a:spcBef>
                <a:spcPts val="600"/>
              </a:spcBef>
              <a:buClrTx/>
              <a:buSzTx/>
              <a:buFontTx/>
              <a:buNone/>
              <a:defRPr sz="1782">
                <a:solidFill>
                  <a:srgbClr val="000000"/>
                </a:solidFill>
                <a:latin typeface="Montserrat Bold"/>
                <a:ea typeface="Montserrat Bold"/>
                <a:cs typeface="Montserrat Bold"/>
                <a:sym typeface="Montserrat Bold"/>
              </a:defRPr>
            </a:pPr>
            <a:r>
              <a:rPr lang="en-US" sz="2200" dirty="0"/>
              <a:t>Meeting mailing lists: </a:t>
            </a:r>
          </a:p>
          <a:p>
            <a:pPr marL="547914" lvl="1" indent="0" defTabSz="740663">
              <a:lnSpc>
                <a:spcPct val="110000"/>
              </a:lnSpc>
              <a:spcBef>
                <a:spcPts val="600"/>
              </a:spcBef>
              <a:buClrTx/>
              <a:buSzTx/>
              <a:buNone/>
              <a:defRPr sz="1782">
                <a:solidFill>
                  <a:srgbClr val="000000"/>
                </a:solidFill>
                <a:latin typeface="Montserrat Bold"/>
                <a:ea typeface="Montserrat Bold"/>
                <a:cs typeface="Montserrat Bold"/>
                <a:sym typeface="Montserrat Bold"/>
              </a:defRPr>
            </a:pPr>
            <a:r>
              <a:rPr lang="en-US" sz="2000" u="sng" dirty="0">
                <a:uFill>
                  <a:solidFill>
                    <a:schemeClr val="accent5"/>
                  </a:solidFill>
                </a:uFill>
                <a:hlinkClick r:id="rId6"/>
              </a:rPr>
              <a:t>https://www.ietf.org/how/meetings/ietf-meeting-mailing-lists/</a:t>
            </a:r>
          </a:p>
          <a:p>
            <a:pPr marL="547914" lvl="1" indent="0" defTabSz="740663">
              <a:lnSpc>
                <a:spcPct val="110000"/>
              </a:lnSpc>
              <a:spcBef>
                <a:spcPts val="600"/>
              </a:spcBef>
              <a:buClrTx/>
              <a:buSzTx/>
              <a:buNone/>
              <a:defRPr sz="1782">
                <a:solidFill>
                  <a:srgbClr val="000000"/>
                </a:solidFill>
                <a:latin typeface="Montserrat Bold"/>
                <a:ea typeface="Montserrat Bold"/>
                <a:cs typeface="Montserrat Bold"/>
                <a:sym typeface="Montserrat Bold"/>
              </a:defRPr>
            </a:pPr>
            <a:r>
              <a:rPr lang="en-US" sz="2000" dirty="0" smtClean="0"/>
              <a:t>(social lists, travel companions, </a:t>
            </a:r>
            <a:r>
              <a:rPr lang="en-US" sz="2000" dirty="0"/>
              <a:t>meeting participants</a:t>
            </a:r>
            <a:r>
              <a:rPr lang="en-US" sz="2000" dirty="0" smtClean="0"/>
              <a:t>)</a:t>
            </a:r>
            <a:endParaRPr lang="en-US" u="sng" dirty="0">
              <a:uFill>
                <a:solidFill>
                  <a:schemeClr val="accent5"/>
                </a:solidFill>
              </a:uFill>
              <a:hlinkClick r:id="rId5"/>
            </a:endParaRPr>
          </a:p>
          <a:p>
            <a:pPr marL="0" indent="0">
              <a:lnSpc>
                <a:spcPct val="110000"/>
              </a:lnSpc>
              <a:spcBef>
                <a:spcPts val="800"/>
              </a:spcBef>
              <a:buClrTx/>
              <a:buSzTx/>
              <a:buNone/>
              <a:defRPr sz="2200">
                <a:solidFill>
                  <a:schemeClr val="accent1">
                    <a:lumOff val="-7490"/>
                  </a:schemeClr>
                </a:solidFill>
              </a:defRPr>
            </a:pPr>
            <a:endParaRPr u="sng" dirty="0">
              <a:uFill>
                <a:solidFill>
                  <a:schemeClr val="accent5"/>
                </a:solidFill>
              </a:uFill>
              <a:hlinkClick r:id="rId5"/>
            </a:endParaRPr>
          </a:p>
        </p:txBody>
      </p:sp>
      <p:sp>
        <p:nvSpPr>
          <p:cNvPr id="254" name="Shape 92"/>
          <p:cNvSpPr txBox="1">
            <a:spLocks noGrp="1"/>
          </p:cNvSpPr>
          <p:nvPr>
            <p:ph type="sldNum" sz="quarter" idx="2"/>
          </p:nvPr>
        </p:nvSpPr>
        <p:spPr>
          <a:xfrm>
            <a:off x="8735428" y="4724798"/>
            <a:ext cx="336813" cy="33525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32</a:t>
            </a:fld>
            <a:endParaRPr/>
          </a:p>
        </p:txBody>
      </p:sp>
    </p:spTree>
  </p:cSld>
  <p:clrMapOvr>
    <a:masterClrMapping/>
  </p:clrMapOvr>
  <p:transition xmlns:p14="http://schemas.microsoft.com/office/powerpoint/2010/mai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Shape 90"/>
          <p:cNvSpPr txBox="1">
            <a:spLocks noGrp="1"/>
          </p:cNvSpPr>
          <p:nvPr>
            <p:ph type="title"/>
          </p:nvPr>
        </p:nvSpPr>
        <p:spPr>
          <a:xfrm>
            <a:off x="471900" y="218223"/>
            <a:ext cx="8222100" cy="1288203"/>
          </a:xfrm>
          <a:prstGeom prst="rect">
            <a:avLst/>
          </a:prstGeom>
        </p:spPr>
        <p:txBody>
          <a:bodyPr/>
          <a:lstStyle/>
          <a:p>
            <a:r>
              <a:rPr lang="en-US" dirty="0"/>
              <a:t>Information</a:t>
            </a:r>
            <a:endParaRPr dirty="0"/>
          </a:p>
        </p:txBody>
      </p:sp>
      <p:sp>
        <p:nvSpPr>
          <p:cNvPr id="280" name="Shape 91"/>
          <p:cNvSpPr txBox="1">
            <a:spLocks noGrp="1"/>
          </p:cNvSpPr>
          <p:nvPr>
            <p:ph type="body" idx="1"/>
          </p:nvPr>
        </p:nvSpPr>
        <p:spPr>
          <a:xfrm>
            <a:off x="159462" y="1780932"/>
            <a:ext cx="3909599" cy="1295643"/>
          </a:xfrm>
          <a:prstGeom prst="rect">
            <a:avLst/>
          </a:prstGeom>
        </p:spPr>
        <p:txBody>
          <a:bodyPr>
            <a:normAutofit/>
          </a:bodyPr>
          <a:lstStyle/>
          <a:p>
            <a:pPr marL="0" indent="0" defTabSz="530351">
              <a:spcBef>
                <a:spcPts val="900"/>
              </a:spcBef>
              <a:buSzTx/>
              <a:buNone/>
              <a:defRPr sz="1392">
                <a:latin typeface="Montserrat SemiBold"/>
                <a:ea typeface="Montserrat SemiBold"/>
                <a:cs typeface="Montserrat SemiBold"/>
                <a:sym typeface="Montserrat SemiBold"/>
              </a:defRPr>
            </a:pPr>
            <a:r>
              <a:rPr sz="2000" dirty="0"/>
              <a:t>IETF Datatracker</a:t>
            </a:r>
            <a:br>
              <a:rPr sz="2000" dirty="0"/>
            </a:br>
            <a:r>
              <a:rPr lang="en-US" sz="2000" dirty="0"/>
              <a:t>	</a:t>
            </a:r>
            <a:r>
              <a:rPr sz="2000" dirty="0">
                <a:solidFill>
                  <a:schemeClr val="accent1">
                    <a:lumOff val="-7490"/>
                  </a:schemeClr>
                </a:solidFill>
                <a:hlinkClick r:id="rId3"/>
              </a:rPr>
              <a:t>https://datatracker.ietf.org/</a:t>
            </a:r>
            <a:endParaRPr lang="en-US" sz="2000" dirty="0">
              <a:solidFill>
                <a:schemeClr val="accent1">
                  <a:lumOff val="-7490"/>
                </a:schemeClr>
              </a:solidFill>
            </a:endParaRPr>
          </a:p>
        </p:txBody>
      </p:sp>
      <p:sp>
        <p:nvSpPr>
          <p:cNvPr id="281" name="Shape 92"/>
          <p:cNvSpPr txBox="1">
            <a:spLocks noGrp="1"/>
          </p:cNvSpPr>
          <p:nvPr>
            <p:ph type="sldNum" sz="quarter" idx="2"/>
          </p:nvPr>
        </p:nvSpPr>
        <p:spPr>
          <a:xfrm>
            <a:off x="8735428" y="4724798"/>
            <a:ext cx="336813" cy="33525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33</a:t>
            </a:fld>
            <a:endParaRPr/>
          </a:p>
        </p:txBody>
      </p:sp>
      <p:pic>
        <p:nvPicPr>
          <p:cNvPr id="6" name="Picture 5">
            <a:extLst>
              <a:ext uri="{FF2B5EF4-FFF2-40B4-BE49-F238E27FC236}">
                <a16:creationId xmlns="" xmlns:a16="http://schemas.microsoft.com/office/drawing/2014/main" id="{9B0AD02C-C29D-B24C-B36F-479154D904D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69061" y="1388688"/>
            <a:ext cx="4989156" cy="1822686"/>
          </a:xfrm>
          <a:prstGeom prst="rect">
            <a:avLst/>
          </a:prstGeom>
        </p:spPr>
      </p:pic>
      <p:pic>
        <p:nvPicPr>
          <p:cNvPr id="8" name="Picture 7">
            <a:extLst>
              <a:ext uri="{FF2B5EF4-FFF2-40B4-BE49-F238E27FC236}">
                <a16:creationId xmlns="" xmlns:a16="http://schemas.microsoft.com/office/drawing/2014/main" id="{64C85FF6-E9AB-1E4C-80E7-3541AAC01C4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30917" y="3202687"/>
            <a:ext cx="3356769" cy="1689736"/>
          </a:xfrm>
          <a:prstGeom prst="rect">
            <a:avLst/>
          </a:prstGeom>
        </p:spPr>
      </p:pic>
      <p:sp>
        <p:nvSpPr>
          <p:cNvPr id="12" name="Shape 91">
            <a:extLst>
              <a:ext uri="{FF2B5EF4-FFF2-40B4-BE49-F238E27FC236}">
                <a16:creationId xmlns="" xmlns:a16="http://schemas.microsoft.com/office/drawing/2014/main" id="{88B48B81-B704-6F44-AA64-CFEE2A2F2D75}"/>
              </a:ext>
            </a:extLst>
          </p:cNvPr>
          <p:cNvSpPr txBox="1">
            <a:spLocks/>
          </p:cNvSpPr>
          <p:nvPr/>
        </p:nvSpPr>
        <p:spPr>
          <a:xfrm>
            <a:off x="4406757" y="3562688"/>
            <a:ext cx="3909599" cy="1329735"/>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a:bodyPr>
          <a:lstStyle>
            <a:lvl1pPr marL="457200" marR="0" indent="-342900" algn="l" defTabSz="914400" rtl="0" latinLnBrk="0">
              <a:lnSpc>
                <a:spcPct val="115000"/>
              </a:lnSpc>
              <a:spcBef>
                <a:spcPts val="0"/>
              </a:spcBef>
              <a:spcAft>
                <a:spcPts val="0"/>
              </a:spcAft>
              <a:buClr>
                <a:srgbClr val="002D3C"/>
              </a:buClr>
              <a:buSzPts val="1800"/>
              <a:buFont typeface="Montserrat Regular"/>
              <a:buChar char="●"/>
              <a:tabLst/>
              <a:defRPr sz="1800" b="0" i="0" u="none" strike="noStrike" cap="none" spc="0" baseline="0">
                <a:ln>
                  <a:noFill/>
                </a:ln>
                <a:solidFill>
                  <a:srgbClr val="002D3C"/>
                </a:solidFill>
                <a:uFillTx/>
                <a:latin typeface="Montserrat Regular"/>
                <a:ea typeface="Montserrat Regular"/>
                <a:cs typeface="Montserrat Regular"/>
                <a:sym typeface="Montserrat Regular"/>
              </a:defRPr>
            </a:lvl1pPr>
            <a:lvl2pPr marL="1005114" marR="0" indent="-408214" algn="l" defTabSz="914400" rtl="0" latinLnBrk="0">
              <a:lnSpc>
                <a:spcPct val="115000"/>
              </a:lnSpc>
              <a:spcBef>
                <a:spcPts val="0"/>
              </a:spcBef>
              <a:spcAft>
                <a:spcPts val="0"/>
              </a:spcAft>
              <a:buClr>
                <a:srgbClr val="002D3C"/>
              </a:buClr>
              <a:buSzPts val="1800"/>
              <a:buFont typeface="Montserrat Regular"/>
              <a:buChar char="○"/>
              <a:tabLst/>
              <a:defRPr sz="1800" b="0" i="0" u="none" strike="noStrike" cap="none" spc="0" baseline="0">
                <a:ln>
                  <a:noFill/>
                </a:ln>
                <a:solidFill>
                  <a:srgbClr val="002D3C"/>
                </a:solidFill>
                <a:uFillTx/>
                <a:latin typeface="Montserrat Regular"/>
                <a:ea typeface="Montserrat Regular"/>
                <a:cs typeface="Montserrat Regular"/>
                <a:sym typeface="Montserrat Regular"/>
              </a:defRPr>
            </a:lvl2pPr>
            <a:lvl3pPr marL="1462314" marR="0" indent="-408214" algn="l" defTabSz="914400" rtl="0" latinLnBrk="0">
              <a:lnSpc>
                <a:spcPct val="115000"/>
              </a:lnSpc>
              <a:spcBef>
                <a:spcPts val="0"/>
              </a:spcBef>
              <a:spcAft>
                <a:spcPts val="0"/>
              </a:spcAft>
              <a:buClr>
                <a:srgbClr val="002D3C"/>
              </a:buClr>
              <a:buSzPts val="1800"/>
              <a:buFont typeface="Montserrat Regular"/>
              <a:buChar char="■"/>
              <a:tabLst/>
              <a:defRPr sz="1800" b="0" i="0" u="none" strike="noStrike" cap="none" spc="0" baseline="0">
                <a:ln>
                  <a:noFill/>
                </a:ln>
                <a:solidFill>
                  <a:srgbClr val="002D3C"/>
                </a:solidFill>
                <a:uFillTx/>
                <a:latin typeface="Montserrat Regular"/>
                <a:ea typeface="Montserrat Regular"/>
                <a:cs typeface="Montserrat Regular"/>
                <a:sym typeface="Montserrat Regular"/>
              </a:defRPr>
            </a:lvl3pPr>
            <a:lvl4pPr marL="1919514" marR="0" indent="-408214" algn="l" defTabSz="914400" rtl="0" latinLnBrk="0">
              <a:lnSpc>
                <a:spcPct val="115000"/>
              </a:lnSpc>
              <a:spcBef>
                <a:spcPts val="0"/>
              </a:spcBef>
              <a:spcAft>
                <a:spcPts val="0"/>
              </a:spcAft>
              <a:buClr>
                <a:srgbClr val="002D3C"/>
              </a:buClr>
              <a:buSzPts val="1800"/>
              <a:buFont typeface="Montserrat Regular"/>
              <a:buChar char="●"/>
              <a:tabLst/>
              <a:defRPr sz="1800" b="0" i="0" u="none" strike="noStrike" cap="none" spc="0" baseline="0">
                <a:ln>
                  <a:noFill/>
                </a:ln>
                <a:solidFill>
                  <a:srgbClr val="002D3C"/>
                </a:solidFill>
                <a:uFillTx/>
                <a:latin typeface="Montserrat Regular"/>
                <a:ea typeface="Montserrat Regular"/>
                <a:cs typeface="Montserrat Regular"/>
                <a:sym typeface="Montserrat Regular"/>
              </a:defRPr>
            </a:lvl4pPr>
            <a:lvl5pPr marL="2376714" marR="0" indent="-408214" algn="l" defTabSz="914400" rtl="0" latinLnBrk="0">
              <a:lnSpc>
                <a:spcPct val="115000"/>
              </a:lnSpc>
              <a:spcBef>
                <a:spcPts val="0"/>
              </a:spcBef>
              <a:spcAft>
                <a:spcPts val="0"/>
              </a:spcAft>
              <a:buClr>
                <a:srgbClr val="002D3C"/>
              </a:buClr>
              <a:buSzPts val="1800"/>
              <a:buFont typeface="Montserrat Regular"/>
              <a:buChar char="○"/>
              <a:tabLst/>
              <a:defRPr sz="1800" b="0" i="0" u="none" strike="noStrike" cap="none" spc="0" baseline="0">
                <a:ln>
                  <a:noFill/>
                </a:ln>
                <a:solidFill>
                  <a:srgbClr val="002D3C"/>
                </a:solidFill>
                <a:uFillTx/>
                <a:latin typeface="Montserrat Regular"/>
                <a:ea typeface="Montserrat Regular"/>
                <a:cs typeface="Montserrat Regular"/>
                <a:sym typeface="Montserrat Regular"/>
              </a:defRPr>
            </a:lvl5pPr>
            <a:lvl6pPr marL="2833914" marR="0" indent="-408214" algn="l" defTabSz="914400" rtl="0" latinLnBrk="0">
              <a:lnSpc>
                <a:spcPct val="115000"/>
              </a:lnSpc>
              <a:spcBef>
                <a:spcPts val="0"/>
              </a:spcBef>
              <a:spcAft>
                <a:spcPts val="0"/>
              </a:spcAft>
              <a:buClr>
                <a:srgbClr val="737373"/>
              </a:buClr>
              <a:buSzPts val="1800"/>
              <a:buFont typeface="Montserrat Regular"/>
              <a:buChar char="■"/>
              <a:tabLst/>
              <a:defRPr sz="1800" b="0" i="0" u="none" strike="noStrike" cap="none" spc="0" baseline="0">
                <a:ln>
                  <a:noFill/>
                </a:ln>
                <a:solidFill>
                  <a:srgbClr val="737373"/>
                </a:solidFill>
                <a:uFillTx/>
                <a:latin typeface="Montserrat Regular"/>
                <a:ea typeface="Montserrat Regular"/>
                <a:cs typeface="Montserrat Regular"/>
                <a:sym typeface="Montserrat Regular"/>
              </a:defRPr>
            </a:lvl6pPr>
            <a:lvl7pPr marL="3291114" marR="0" indent="-408214" algn="l" defTabSz="914400" rtl="0" latinLnBrk="0">
              <a:lnSpc>
                <a:spcPct val="115000"/>
              </a:lnSpc>
              <a:spcBef>
                <a:spcPts val="0"/>
              </a:spcBef>
              <a:spcAft>
                <a:spcPts val="0"/>
              </a:spcAft>
              <a:buClr>
                <a:srgbClr val="737373"/>
              </a:buClr>
              <a:buSzPts val="1800"/>
              <a:buFont typeface="Montserrat Regular"/>
              <a:buChar char="●"/>
              <a:tabLst/>
              <a:defRPr sz="1800" b="0" i="0" u="none" strike="noStrike" cap="none" spc="0" baseline="0">
                <a:ln>
                  <a:noFill/>
                </a:ln>
                <a:solidFill>
                  <a:srgbClr val="737373"/>
                </a:solidFill>
                <a:uFillTx/>
                <a:latin typeface="Montserrat Regular"/>
                <a:ea typeface="Montserrat Regular"/>
                <a:cs typeface="Montserrat Regular"/>
                <a:sym typeface="Montserrat Regular"/>
              </a:defRPr>
            </a:lvl7pPr>
            <a:lvl8pPr marL="3748314" marR="0" indent="-408214" algn="l" defTabSz="914400" rtl="0" latinLnBrk="0">
              <a:lnSpc>
                <a:spcPct val="115000"/>
              </a:lnSpc>
              <a:spcBef>
                <a:spcPts val="0"/>
              </a:spcBef>
              <a:spcAft>
                <a:spcPts val="0"/>
              </a:spcAft>
              <a:buClr>
                <a:srgbClr val="737373"/>
              </a:buClr>
              <a:buSzPts val="1800"/>
              <a:buFont typeface="Montserrat Regular"/>
              <a:buChar char="○"/>
              <a:tabLst/>
              <a:defRPr sz="1800" b="0" i="0" u="none" strike="noStrike" cap="none" spc="0" baseline="0">
                <a:ln>
                  <a:noFill/>
                </a:ln>
                <a:solidFill>
                  <a:srgbClr val="737373"/>
                </a:solidFill>
                <a:uFillTx/>
                <a:latin typeface="Montserrat Regular"/>
                <a:ea typeface="Montserrat Regular"/>
                <a:cs typeface="Montserrat Regular"/>
                <a:sym typeface="Montserrat Regular"/>
              </a:defRPr>
            </a:lvl8pPr>
            <a:lvl9pPr marL="4205514" marR="0" indent="-408214" algn="l" defTabSz="914400" rtl="0" latinLnBrk="0">
              <a:lnSpc>
                <a:spcPct val="115000"/>
              </a:lnSpc>
              <a:spcBef>
                <a:spcPts val="0"/>
              </a:spcBef>
              <a:spcAft>
                <a:spcPts val="0"/>
              </a:spcAft>
              <a:buClr>
                <a:srgbClr val="737373"/>
              </a:buClr>
              <a:buSzPts val="1800"/>
              <a:buFont typeface="Montserrat Regular"/>
              <a:buChar char="■"/>
              <a:tabLst/>
              <a:defRPr sz="1800" b="0" i="0" u="none" strike="noStrike" cap="none" spc="0" baseline="0">
                <a:ln>
                  <a:noFill/>
                </a:ln>
                <a:solidFill>
                  <a:srgbClr val="737373"/>
                </a:solidFill>
                <a:uFillTx/>
                <a:latin typeface="Montserrat Regular"/>
                <a:ea typeface="Montserrat Regular"/>
                <a:cs typeface="Montserrat Regular"/>
                <a:sym typeface="Montserrat Regular"/>
              </a:defRPr>
            </a:lvl9pPr>
          </a:lstStyle>
          <a:p>
            <a:pPr marL="0" indent="0" defTabSz="530351" hangingPunct="1">
              <a:spcBef>
                <a:spcPts val="900"/>
              </a:spcBef>
              <a:buSzTx/>
              <a:buFont typeface="Montserrat Regular"/>
              <a:buNone/>
              <a:defRPr sz="1392">
                <a:latin typeface="Montserrat SemiBold"/>
                <a:ea typeface="Montserrat SemiBold"/>
                <a:cs typeface="Montserrat SemiBold"/>
                <a:sym typeface="Montserrat SemiBold"/>
              </a:defRPr>
            </a:pPr>
            <a:r>
              <a:rPr lang="en-US" sz="2000" dirty="0">
                <a:latin typeface="Montserrat SemiBold"/>
                <a:ea typeface="Montserrat SemiBold"/>
                <a:cs typeface="Montserrat SemiBold"/>
                <a:sym typeface="Montserrat SemiBold"/>
              </a:rPr>
              <a:t>Tools Page</a:t>
            </a:r>
            <a:br>
              <a:rPr lang="en-US" sz="2000" dirty="0">
                <a:latin typeface="Montserrat SemiBold"/>
                <a:ea typeface="Montserrat SemiBold"/>
                <a:cs typeface="Montserrat SemiBold"/>
                <a:sym typeface="Montserrat SemiBold"/>
              </a:rPr>
            </a:br>
            <a:r>
              <a:rPr lang="en-US" sz="2000" dirty="0">
                <a:latin typeface="Montserrat SemiBold"/>
                <a:ea typeface="Montserrat SemiBold"/>
                <a:cs typeface="Montserrat SemiBold"/>
                <a:sym typeface="Montserrat SemiBold"/>
              </a:rPr>
              <a:t>	</a:t>
            </a:r>
            <a:r>
              <a:rPr lang="en-US" sz="2000" dirty="0">
                <a:solidFill>
                  <a:schemeClr val="accent1">
                    <a:lumOff val="-7490"/>
                  </a:schemeClr>
                </a:solidFill>
                <a:latin typeface="Montserrat SemiBold"/>
                <a:ea typeface="Montserrat SemiBold"/>
                <a:cs typeface="Montserrat SemiBold"/>
                <a:sym typeface="Montserrat SemiBold"/>
                <a:hlinkClick r:id="rId6"/>
              </a:rPr>
              <a:t>https://tools.ietf.org/</a:t>
            </a:r>
            <a:r>
              <a:rPr lang="en-US" sz="2000" dirty="0">
                <a:solidFill>
                  <a:schemeClr val="accent1">
                    <a:lumOff val="-7490"/>
                  </a:schemeClr>
                </a:solidFill>
                <a:latin typeface="Montserrat SemiBold"/>
                <a:ea typeface="Montserrat SemiBold"/>
                <a:cs typeface="Montserrat SemiBold"/>
                <a:sym typeface="Montserrat SemiBold"/>
              </a:rPr>
              <a:t>                         </a:t>
            </a:r>
          </a:p>
        </p:txBody>
      </p:sp>
    </p:spTree>
    <p:extLst>
      <p:ext uri="{BB962C8B-B14F-4D97-AF65-F5344CB8AC3E}">
        <p14:creationId xmlns:p14="http://schemas.microsoft.com/office/powerpoint/2010/main" val="2670495850"/>
      </p:ext>
    </p:extLst>
  </p:cSld>
  <p:clrMapOvr>
    <a:masterClrMapping/>
  </p:clrMapOvr>
  <p:transition xmlns:p14="http://schemas.microsoft.com/office/powerpoint/2010/mai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90"/>
          <p:cNvSpPr txBox="1">
            <a:spLocks noGrp="1"/>
          </p:cNvSpPr>
          <p:nvPr>
            <p:ph type="title"/>
          </p:nvPr>
        </p:nvSpPr>
        <p:spPr>
          <a:xfrm>
            <a:off x="471900" y="218223"/>
            <a:ext cx="8222100" cy="1288203"/>
          </a:xfrm>
          <a:prstGeom prst="rect">
            <a:avLst/>
          </a:prstGeom>
        </p:spPr>
        <p:txBody>
          <a:bodyPr>
            <a:normAutofit/>
          </a:bodyPr>
          <a:lstStyle/>
          <a:p>
            <a:r>
              <a:rPr lang="en-US" sz="2400" dirty="0">
                <a:solidFill>
                  <a:srgbClr val="0096FF"/>
                </a:solidFill>
                <a:hlinkClick r:id="rId3"/>
              </a:rPr>
              <a:t>https://www.ietf.org/how/meetings/</a:t>
            </a:r>
            <a:r>
              <a:rPr lang="en-US" sz="2400" dirty="0" smtClean="0">
                <a:solidFill>
                  <a:srgbClr val="0096FF"/>
                </a:solidFill>
                <a:hlinkClick r:id="rId3"/>
              </a:rPr>
              <a:t>103/</a:t>
            </a:r>
            <a:r>
              <a:rPr lang="en-US" sz="2400" dirty="0">
                <a:solidFill>
                  <a:srgbClr val="0096FF"/>
                </a:solidFill>
                <a:hlinkClick r:id="rId3"/>
              </a:rPr>
              <a:t>remote</a:t>
            </a:r>
            <a:r>
              <a:rPr lang="en-US" dirty="0">
                <a:solidFill>
                  <a:schemeClr val="accent5"/>
                </a:solidFill>
                <a:uFill>
                  <a:solidFill>
                    <a:schemeClr val="accent5"/>
                  </a:solidFill>
                </a:uFill>
              </a:rPr>
              <a:t/>
            </a:r>
            <a:br>
              <a:rPr lang="en-US" dirty="0">
                <a:solidFill>
                  <a:schemeClr val="accent5"/>
                </a:solidFill>
                <a:uFill>
                  <a:solidFill>
                    <a:schemeClr val="accent5"/>
                  </a:solidFill>
                </a:uFill>
              </a:rPr>
            </a:br>
            <a:r>
              <a:rPr dirty="0"/>
              <a:t>Remote Participation</a:t>
            </a:r>
          </a:p>
        </p:txBody>
      </p:sp>
      <p:sp>
        <p:nvSpPr>
          <p:cNvPr id="276" name="Shape 91"/>
          <p:cNvSpPr txBox="1">
            <a:spLocks noGrp="1"/>
          </p:cNvSpPr>
          <p:nvPr>
            <p:ph type="body" idx="1"/>
          </p:nvPr>
        </p:nvSpPr>
        <p:spPr>
          <a:xfrm>
            <a:off x="471901" y="1926100"/>
            <a:ext cx="4252499" cy="3120178"/>
          </a:xfrm>
          <a:prstGeom prst="rect">
            <a:avLst/>
          </a:prstGeom>
        </p:spPr>
        <p:txBody>
          <a:bodyPr>
            <a:normAutofit/>
          </a:bodyPr>
          <a:lstStyle/>
          <a:p>
            <a:pPr marL="228600" indent="-228600">
              <a:lnSpc>
                <a:spcPct val="110000"/>
              </a:lnSpc>
              <a:spcBef>
                <a:spcPts val="1200"/>
              </a:spcBef>
              <a:buSzPts val="2200"/>
              <a:buChar char="•"/>
              <a:defRPr sz="2200">
                <a:solidFill>
                  <a:srgbClr val="000000"/>
                </a:solidFill>
              </a:defRPr>
            </a:pPr>
            <a:r>
              <a:rPr sz="2000" dirty="0"/>
              <a:t>Attendance at face-to-face IETF meetings is not required</a:t>
            </a:r>
            <a:r>
              <a:rPr lang="en-US" sz="2000" dirty="0"/>
              <a:t>. </a:t>
            </a:r>
            <a:endParaRPr sz="2000" dirty="0"/>
          </a:p>
          <a:p>
            <a:pPr marL="228600" indent="-228600">
              <a:lnSpc>
                <a:spcPct val="110000"/>
              </a:lnSpc>
              <a:spcBef>
                <a:spcPts val="1200"/>
              </a:spcBef>
              <a:buSzPts val="2200"/>
              <a:buChar char="•"/>
              <a:defRPr sz="2200">
                <a:solidFill>
                  <a:srgbClr val="000000"/>
                </a:solidFill>
              </a:defRPr>
            </a:pPr>
            <a:r>
              <a:rPr sz="2000" dirty="0"/>
              <a:t>IETF supports remote attendance capabilities for all WG sessions</a:t>
            </a:r>
            <a:r>
              <a:rPr lang="en-US" sz="2000" dirty="0"/>
              <a:t>.</a:t>
            </a:r>
          </a:p>
          <a:p>
            <a:pPr marL="228600" indent="-228600">
              <a:lnSpc>
                <a:spcPct val="110000"/>
              </a:lnSpc>
              <a:spcBef>
                <a:spcPts val="1200"/>
              </a:spcBef>
              <a:buSzPts val="2200"/>
              <a:buChar char="•"/>
              <a:defRPr sz="2200">
                <a:solidFill>
                  <a:srgbClr val="000000"/>
                </a:solidFill>
              </a:defRPr>
            </a:pPr>
            <a:r>
              <a:rPr lang="en-US" sz="2000" dirty="0" err="1"/>
              <a:t>Meetecho</a:t>
            </a:r>
            <a:r>
              <a:rPr lang="en-US" sz="2000" dirty="0"/>
              <a:t> is the tool for remote participation! </a:t>
            </a:r>
            <a:endParaRPr lang="en-AU" sz="2000" dirty="0"/>
          </a:p>
        </p:txBody>
      </p:sp>
      <p:sp>
        <p:nvSpPr>
          <p:cNvPr id="277" name="Shape 92"/>
          <p:cNvSpPr txBox="1">
            <a:spLocks noGrp="1"/>
          </p:cNvSpPr>
          <p:nvPr>
            <p:ph type="sldNum" sz="quarter" idx="2"/>
          </p:nvPr>
        </p:nvSpPr>
        <p:spPr>
          <a:xfrm>
            <a:off x="8735428" y="4724798"/>
            <a:ext cx="336813" cy="33525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34</a:t>
            </a:fld>
            <a:endParaRPr/>
          </a:p>
        </p:txBody>
      </p:sp>
      <p:pic>
        <p:nvPicPr>
          <p:cNvPr id="2" name="Picture 1" descr="Screen Shot 2018-03-09 at 15.26.34.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55196" y="2242608"/>
            <a:ext cx="3638804" cy="2019299"/>
          </a:xfrm>
          <a:prstGeom prst="rect">
            <a:avLst/>
          </a:prstGeom>
        </p:spPr>
      </p:pic>
    </p:spTree>
  </p:cSld>
  <p:clrMapOvr>
    <a:masterClrMapping/>
  </p:clrMapOvr>
  <p:transition xmlns:p14="http://schemas.microsoft.com/office/powerpoint/2010/mai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Shape 90"/>
          <p:cNvSpPr txBox="1">
            <a:spLocks noGrp="1"/>
          </p:cNvSpPr>
          <p:nvPr>
            <p:ph type="title"/>
          </p:nvPr>
        </p:nvSpPr>
        <p:spPr>
          <a:xfrm>
            <a:off x="471900" y="218223"/>
            <a:ext cx="8222100" cy="1288203"/>
          </a:xfrm>
          <a:prstGeom prst="rect">
            <a:avLst/>
          </a:prstGeom>
        </p:spPr>
        <p:txBody>
          <a:bodyPr>
            <a:normAutofit/>
          </a:bodyPr>
          <a:lstStyle/>
          <a:p>
            <a:r>
              <a:rPr lang="en-US" sz="2400" dirty="0">
                <a:solidFill>
                  <a:srgbClr val="0096FF"/>
                </a:solidFill>
                <a:hlinkClick r:id="rId3"/>
              </a:rPr>
              <a:t>https://tickets.meeting.ietf.org/wiki/</a:t>
            </a:r>
            <a:r>
              <a:rPr lang="en-US" sz="2400" dirty="0" smtClean="0">
                <a:solidFill>
                  <a:srgbClr val="0096FF"/>
                </a:solidFill>
                <a:hlinkClick r:id="rId3"/>
              </a:rPr>
              <a:t>IETF103network</a:t>
            </a:r>
            <a:r>
              <a:rPr lang="en-US" sz="2400" dirty="0">
                <a:solidFill>
                  <a:srgbClr val="0096FF"/>
                </a:solidFill>
                <a:hlinkClick r:id="rId3"/>
              </a:rPr>
              <a:t/>
            </a:r>
            <a:br>
              <a:rPr lang="en-US" sz="2400" dirty="0">
                <a:solidFill>
                  <a:srgbClr val="0096FF"/>
                </a:solidFill>
                <a:hlinkClick r:id="rId3"/>
              </a:rPr>
            </a:br>
            <a:r>
              <a:rPr lang="en-US" dirty="0"/>
              <a:t>The Network @ IETF</a:t>
            </a:r>
            <a:endParaRPr dirty="0"/>
          </a:p>
        </p:txBody>
      </p:sp>
      <p:sp>
        <p:nvSpPr>
          <p:cNvPr id="268" name="Shape 91"/>
          <p:cNvSpPr txBox="1">
            <a:spLocks noGrp="1"/>
          </p:cNvSpPr>
          <p:nvPr>
            <p:ph type="body" idx="1"/>
          </p:nvPr>
        </p:nvSpPr>
        <p:spPr>
          <a:xfrm>
            <a:off x="262350" y="1772245"/>
            <a:ext cx="8222099" cy="3120178"/>
          </a:xfrm>
          <a:prstGeom prst="rect">
            <a:avLst/>
          </a:prstGeom>
        </p:spPr>
        <p:txBody>
          <a:bodyPr>
            <a:noAutofit/>
          </a:bodyPr>
          <a:lstStyle/>
          <a:p>
            <a:pPr marL="144018" indent="-144018" defTabSz="576072">
              <a:lnSpc>
                <a:spcPct val="110000"/>
              </a:lnSpc>
              <a:spcBef>
                <a:spcPts val="500"/>
              </a:spcBef>
              <a:buSzPts val="1300"/>
              <a:buChar char="•"/>
              <a:defRPr sz="1386">
                <a:solidFill>
                  <a:srgbClr val="000000"/>
                </a:solidFill>
              </a:defRPr>
            </a:pPr>
            <a:r>
              <a:rPr sz="2000" dirty="0"/>
              <a:t>The IETF runs its own network</a:t>
            </a:r>
            <a:r>
              <a:rPr lang="en-US" sz="2000" dirty="0"/>
              <a:t> (including sometimes the </a:t>
            </a:r>
            <a:r>
              <a:rPr lang="en-US" sz="2000" dirty="0" err="1"/>
              <a:t>primaryhotel</a:t>
            </a:r>
            <a:r>
              <a:rPr lang="en-US" sz="2000" dirty="0"/>
              <a:t>) </a:t>
            </a:r>
          </a:p>
          <a:p>
            <a:pPr marL="144018" indent="-144018" defTabSz="576072">
              <a:lnSpc>
                <a:spcPct val="110000"/>
              </a:lnSpc>
              <a:spcBef>
                <a:spcPts val="500"/>
              </a:spcBef>
              <a:buSzPts val="1300"/>
              <a:buChar char="•"/>
              <a:defRPr sz="1386">
                <a:solidFill>
                  <a:srgbClr val="000000"/>
                </a:solidFill>
              </a:defRPr>
            </a:pPr>
            <a:r>
              <a:rPr sz="2000" dirty="0"/>
              <a:t>Generally up by early Saturday and down around noon on Friday</a:t>
            </a:r>
          </a:p>
          <a:p>
            <a:pPr marL="144018" indent="-144018" defTabSz="576072">
              <a:lnSpc>
                <a:spcPct val="110000"/>
              </a:lnSpc>
              <a:spcBef>
                <a:spcPts val="500"/>
              </a:spcBef>
              <a:buSzPts val="1300"/>
              <a:buChar char="•"/>
              <a:defRPr sz="1386">
                <a:solidFill>
                  <a:srgbClr val="000000"/>
                </a:solidFill>
              </a:defRPr>
            </a:pPr>
            <a:r>
              <a:rPr sz="2000" dirty="0"/>
              <a:t>There are a number of wireless SSIDs available</a:t>
            </a:r>
          </a:p>
          <a:p>
            <a:pPr marL="144018" indent="-144018" defTabSz="576072">
              <a:lnSpc>
                <a:spcPct val="110000"/>
              </a:lnSpc>
              <a:spcBef>
                <a:spcPts val="500"/>
              </a:spcBef>
              <a:buSzPts val="1300"/>
              <a:buChar char="•"/>
              <a:defRPr sz="1386">
                <a:solidFill>
                  <a:srgbClr val="000000"/>
                </a:solidFill>
              </a:defRPr>
            </a:pPr>
            <a:r>
              <a:rPr sz="2000" dirty="0"/>
              <a:t>Avoid </a:t>
            </a:r>
            <a:r>
              <a:rPr sz="2000" dirty="0" err="1"/>
              <a:t>ietf</a:t>
            </a:r>
            <a:r>
              <a:rPr sz="2000" dirty="0"/>
              <a:t>-legacy if possible. It is unencrypted (enough said...) </a:t>
            </a:r>
          </a:p>
          <a:p>
            <a:pPr marL="144018" indent="-144018" defTabSz="576072">
              <a:lnSpc>
                <a:spcPct val="110000"/>
              </a:lnSpc>
              <a:spcBef>
                <a:spcPts val="500"/>
              </a:spcBef>
              <a:buSzPts val="1300"/>
              <a:buChar char="•"/>
              <a:defRPr sz="1386">
                <a:solidFill>
                  <a:srgbClr val="000000"/>
                </a:solidFill>
              </a:defRPr>
            </a:pPr>
            <a:r>
              <a:rPr sz="2000" dirty="0"/>
              <a:t>Secure networks use </a:t>
            </a:r>
            <a:r>
              <a:rPr sz="2000" dirty="0" err="1"/>
              <a:t>userid</a:t>
            </a:r>
            <a:r>
              <a:rPr sz="2000" dirty="0"/>
              <a:t>: “</a:t>
            </a:r>
            <a:r>
              <a:rPr sz="2000" dirty="0" err="1"/>
              <a:t>ietf</a:t>
            </a:r>
            <a:r>
              <a:rPr sz="2000" dirty="0"/>
              <a:t>” and password: “</a:t>
            </a:r>
            <a:r>
              <a:rPr sz="2000" dirty="0" err="1"/>
              <a:t>ietf</a:t>
            </a:r>
            <a:r>
              <a:rPr sz="2000" dirty="0"/>
              <a:t>”</a:t>
            </a:r>
          </a:p>
          <a:p>
            <a:pPr marL="144018" indent="-144018" defTabSz="576072">
              <a:lnSpc>
                <a:spcPct val="110000"/>
              </a:lnSpc>
              <a:spcBef>
                <a:spcPts val="500"/>
              </a:spcBef>
              <a:buSzPts val="1300"/>
              <a:buChar char="•"/>
              <a:defRPr sz="1386">
                <a:solidFill>
                  <a:srgbClr val="000000"/>
                </a:solidFill>
              </a:defRPr>
            </a:pPr>
            <a:r>
              <a:rPr sz="2000" dirty="0"/>
              <a:t>There’s also a terminal room with no terminals, but with printers and wired connectivity – AND PEOPLE WHO CAN HELP!</a:t>
            </a:r>
          </a:p>
        </p:txBody>
      </p:sp>
      <p:sp>
        <p:nvSpPr>
          <p:cNvPr id="269" name="Shape 92"/>
          <p:cNvSpPr txBox="1">
            <a:spLocks noGrp="1"/>
          </p:cNvSpPr>
          <p:nvPr>
            <p:ph type="sldNum" sz="quarter" idx="2"/>
          </p:nvPr>
        </p:nvSpPr>
        <p:spPr>
          <a:xfrm>
            <a:off x="8735428" y="4724798"/>
            <a:ext cx="336813" cy="33525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35</a:t>
            </a:fld>
            <a:endParaRPr/>
          </a:p>
        </p:txBody>
      </p:sp>
    </p:spTree>
  </p:cSld>
  <p:clrMapOvr>
    <a:masterClrMapping/>
  </p:clrMapOvr>
  <p:transition xmlns:p14="http://schemas.microsoft.com/office/powerpoint/2010/mai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hape 90"/>
          <p:cNvSpPr txBox="1">
            <a:spLocks noGrp="1"/>
          </p:cNvSpPr>
          <p:nvPr>
            <p:ph type="title"/>
          </p:nvPr>
        </p:nvSpPr>
        <p:spPr>
          <a:xfrm>
            <a:off x="471900" y="218223"/>
            <a:ext cx="8222100" cy="1288203"/>
          </a:xfrm>
          <a:prstGeom prst="rect">
            <a:avLst/>
          </a:prstGeom>
        </p:spPr>
        <p:txBody>
          <a:bodyPr/>
          <a:lstStyle/>
          <a:p>
            <a:r>
              <a:t>Jabber</a:t>
            </a:r>
          </a:p>
        </p:txBody>
      </p:sp>
      <p:sp>
        <p:nvSpPr>
          <p:cNvPr id="272" name="Shape 91"/>
          <p:cNvSpPr txBox="1">
            <a:spLocks noGrp="1"/>
          </p:cNvSpPr>
          <p:nvPr>
            <p:ph type="body" idx="1"/>
          </p:nvPr>
        </p:nvSpPr>
        <p:spPr>
          <a:xfrm>
            <a:off x="247650" y="1926100"/>
            <a:ext cx="8677275" cy="3120178"/>
          </a:xfrm>
          <a:prstGeom prst="rect">
            <a:avLst/>
          </a:prstGeom>
        </p:spPr>
        <p:txBody>
          <a:bodyPr/>
          <a:lstStyle/>
          <a:p>
            <a:pPr marL="0" indent="0" defTabSz="786384">
              <a:lnSpc>
                <a:spcPct val="110000"/>
              </a:lnSpc>
              <a:spcBef>
                <a:spcPts val="600"/>
              </a:spcBef>
              <a:buSzTx/>
              <a:buNone/>
              <a:defRPr sz="1892">
                <a:solidFill>
                  <a:srgbClr val="000000"/>
                </a:solidFill>
              </a:defRPr>
            </a:pPr>
            <a:r>
              <a:rPr dirty="0"/>
              <a:t>The IETF uses </a:t>
            </a:r>
            <a:r>
              <a:rPr dirty="0" err="1"/>
              <a:t>eXtensible</a:t>
            </a:r>
            <a:r>
              <a:rPr dirty="0"/>
              <a:t> Messaging and Presence Protocol (XMPP) [RFC 6120] to host a number of chat rooms during the IETF meeting.</a:t>
            </a:r>
          </a:p>
          <a:p>
            <a:pPr marL="327660" indent="-196596" defTabSz="786384">
              <a:lnSpc>
                <a:spcPct val="110000"/>
              </a:lnSpc>
              <a:spcBef>
                <a:spcPts val="600"/>
              </a:spcBef>
              <a:buAutoNum type="arabicPeriod"/>
              <a:defRPr sz="1892">
                <a:solidFill>
                  <a:srgbClr val="000000"/>
                </a:solidFill>
              </a:defRPr>
            </a:pPr>
            <a:r>
              <a:rPr dirty="0"/>
              <a:t> Get a client: </a:t>
            </a:r>
            <a:r>
              <a:rPr dirty="0">
                <a:hlinkClick r:id="rId2"/>
              </a:rPr>
              <a:t>http://</a:t>
            </a:r>
            <a:r>
              <a:rPr dirty="0" err="1">
                <a:hlinkClick r:id="rId2"/>
              </a:rPr>
              <a:t>xmpp.org</a:t>
            </a:r>
            <a:r>
              <a:rPr dirty="0">
                <a:hlinkClick r:id="rId2"/>
              </a:rPr>
              <a:t>/software/</a:t>
            </a:r>
            <a:r>
              <a:rPr dirty="0" err="1">
                <a:hlinkClick r:id="rId2"/>
              </a:rPr>
              <a:t>clients.html</a:t>
            </a:r>
            <a:endParaRPr dirty="0"/>
          </a:p>
          <a:p>
            <a:pPr marL="327660" indent="-196596" defTabSz="786384">
              <a:lnSpc>
                <a:spcPct val="110000"/>
              </a:lnSpc>
              <a:spcBef>
                <a:spcPts val="600"/>
              </a:spcBef>
              <a:buAutoNum type="arabicPeriod"/>
              <a:defRPr sz="1892">
                <a:solidFill>
                  <a:srgbClr val="000000"/>
                </a:solidFill>
              </a:defRPr>
            </a:pPr>
            <a:r>
              <a:rPr dirty="0"/>
              <a:t> Register an account: </a:t>
            </a:r>
            <a:r>
              <a:rPr dirty="0">
                <a:hlinkClick r:id="rId3"/>
              </a:rPr>
              <a:t>https://</a:t>
            </a:r>
            <a:r>
              <a:rPr dirty="0" err="1">
                <a:hlinkClick r:id="rId3"/>
              </a:rPr>
              <a:t>list.jabber.at</a:t>
            </a:r>
            <a:r>
              <a:rPr dirty="0">
                <a:hlinkClick r:id="rId3"/>
              </a:rPr>
              <a:t>/</a:t>
            </a:r>
            <a:endParaRPr dirty="0"/>
          </a:p>
          <a:p>
            <a:pPr marL="327660" indent="-196596" defTabSz="786384">
              <a:lnSpc>
                <a:spcPct val="110000"/>
              </a:lnSpc>
              <a:spcBef>
                <a:spcPts val="600"/>
              </a:spcBef>
              <a:buAutoNum type="arabicPeriod"/>
              <a:defRPr sz="1892">
                <a:solidFill>
                  <a:srgbClr val="000000"/>
                </a:solidFill>
              </a:defRPr>
            </a:pPr>
            <a:r>
              <a:rPr dirty="0"/>
              <a:t> Join a chat room, usually: &lt;</a:t>
            </a:r>
            <a:r>
              <a:rPr dirty="0" err="1"/>
              <a:t>wgname</a:t>
            </a:r>
            <a:r>
              <a:rPr dirty="0"/>
              <a:t>&gt;@</a:t>
            </a:r>
            <a:r>
              <a:rPr dirty="0" err="1"/>
              <a:t>jabber.ietf.org</a:t>
            </a:r>
            <a:endParaRPr dirty="0"/>
          </a:p>
          <a:p>
            <a:pPr marL="0" indent="0" defTabSz="786384">
              <a:lnSpc>
                <a:spcPct val="110000"/>
              </a:lnSpc>
              <a:spcBef>
                <a:spcPts val="600"/>
              </a:spcBef>
              <a:buSzTx/>
              <a:buNone/>
              <a:defRPr sz="1892">
                <a:solidFill>
                  <a:srgbClr val="000000"/>
                </a:solidFill>
              </a:defRPr>
            </a:pPr>
            <a:r>
              <a:rPr dirty="0"/>
              <a:t>Used to ask questions and provide a hint of where the discussion is at on slides for audio remote listeners.</a:t>
            </a:r>
          </a:p>
        </p:txBody>
      </p:sp>
      <p:sp>
        <p:nvSpPr>
          <p:cNvPr id="273" name="Shape 92"/>
          <p:cNvSpPr txBox="1">
            <a:spLocks noGrp="1"/>
          </p:cNvSpPr>
          <p:nvPr>
            <p:ph type="sldNum" sz="quarter" idx="2"/>
          </p:nvPr>
        </p:nvSpPr>
        <p:spPr>
          <a:xfrm>
            <a:off x="8735428" y="4724798"/>
            <a:ext cx="336813" cy="33525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36</a:t>
            </a:fld>
            <a:endParaRPr/>
          </a:p>
        </p:txBody>
      </p:sp>
    </p:spTree>
  </p:cSld>
  <p:clrMapOvr>
    <a:masterClrMapping/>
  </p:clrMapOvr>
  <p:transition xmlns:p14="http://schemas.microsoft.com/office/powerpoint/2010/mai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Meeting Etiquette: Things NOT to do"/>
          <p:cNvSpPr txBox="1">
            <a:spLocks noGrp="1"/>
          </p:cNvSpPr>
          <p:nvPr>
            <p:ph type="title"/>
          </p:nvPr>
        </p:nvSpPr>
        <p:spPr>
          <a:xfrm>
            <a:off x="471900" y="218223"/>
            <a:ext cx="8222100" cy="1288203"/>
          </a:xfrm>
          <a:prstGeom prst="rect">
            <a:avLst/>
          </a:prstGeom>
        </p:spPr>
        <p:txBody>
          <a:bodyPr/>
          <a:lstStyle/>
          <a:p>
            <a:r>
              <a:rPr lang="en-AU" dirty="0"/>
              <a:t>Above all: Enjoy!</a:t>
            </a:r>
            <a:endParaRPr dirty="0"/>
          </a:p>
        </p:txBody>
      </p:sp>
      <p:sp>
        <p:nvSpPr>
          <p:cNvPr id="210" name="Slide Number"/>
          <p:cNvSpPr txBox="1">
            <a:spLocks noGrp="1"/>
          </p:cNvSpPr>
          <p:nvPr>
            <p:ph type="sldNum" sz="quarter" idx="2"/>
          </p:nvPr>
        </p:nvSpPr>
        <p:spPr>
          <a:xfrm>
            <a:off x="8735428" y="4724798"/>
            <a:ext cx="336813" cy="33525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37</a:t>
            </a:fld>
            <a:endParaRPr/>
          </a:p>
        </p:txBody>
      </p:sp>
      <p:pic>
        <p:nvPicPr>
          <p:cNvPr id="5" name="Picture 4" descr="Screen Shot 2018-03-09 at 15.37.44.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12477" y="1697565"/>
            <a:ext cx="2244459" cy="3362484"/>
          </a:xfrm>
          <a:prstGeom prst="rect">
            <a:avLst/>
          </a:prstGeom>
        </p:spPr>
      </p:pic>
      <p:pic>
        <p:nvPicPr>
          <p:cNvPr id="6" name="Picture 5" descr="Screen Shot 2018-03-09 at 15.37.33.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89500" y="3237089"/>
            <a:ext cx="3052233" cy="1906411"/>
          </a:xfrm>
          <a:prstGeom prst="rect">
            <a:avLst/>
          </a:prstGeom>
        </p:spPr>
      </p:pic>
      <p:pic>
        <p:nvPicPr>
          <p:cNvPr id="7" name="Picture 6" descr="Screen Shot 2018-03-09 at 15.36.55.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86800" y="1697565"/>
            <a:ext cx="2257200" cy="1807633"/>
          </a:xfrm>
          <a:prstGeom prst="rect">
            <a:avLst/>
          </a:prstGeom>
        </p:spPr>
      </p:pic>
      <p:pic>
        <p:nvPicPr>
          <p:cNvPr id="9" name="Picture 8" descr="Screen Shot 2018-03-09 at 15.34.27.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965700" y="1697565"/>
            <a:ext cx="2034704" cy="1536700"/>
          </a:xfrm>
          <a:prstGeom prst="rect">
            <a:avLst/>
          </a:prstGeom>
        </p:spPr>
      </p:pic>
      <p:pic>
        <p:nvPicPr>
          <p:cNvPr id="10" name="Picture 9" descr="Screen Shot 2018-03-09 at 15.42.40.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96378" y="1697565"/>
            <a:ext cx="1816100" cy="2438400"/>
          </a:xfrm>
          <a:prstGeom prst="rect">
            <a:avLst/>
          </a:prstGeom>
        </p:spPr>
      </p:pic>
      <p:pic>
        <p:nvPicPr>
          <p:cNvPr id="8" name="Picture 7" descr="Screen Shot 2018-03-09 at 15.35.01.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67714" y="3035300"/>
            <a:ext cx="2244764" cy="2108200"/>
          </a:xfrm>
          <a:prstGeom prst="rect">
            <a:avLst/>
          </a:prstGeom>
        </p:spPr>
      </p:pic>
    </p:spTree>
    <p:extLst>
      <p:ext uri="{BB962C8B-B14F-4D97-AF65-F5344CB8AC3E}">
        <p14:creationId xmlns:p14="http://schemas.microsoft.com/office/powerpoint/2010/main" val="1853999741"/>
      </p:ext>
    </p:extLst>
  </p:cSld>
  <p:clrMapOvr>
    <a:masterClrMapping/>
  </p:clrMapOvr>
  <p:transition xmlns:p14="http://schemas.microsoft.com/office/powerpoint/2010/mai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90"/>
          <p:cNvSpPr txBox="1">
            <a:spLocks noGrp="1"/>
          </p:cNvSpPr>
          <p:nvPr>
            <p:ph type="title"/>
          </p:nvPr>
        </p:nvSpPr>
        <p:spPr>
          <a:xfrm>
            <a:off x="471900" y="218223"/>
            <a:ext cx="8222100" cy="1288203"/>
          </a:xfrm>
          <a:prstGeom prst="rect">
            <a:avLst/>
          </a:prstGeom>
        </p:spPr>
        <p:txBody>
          <a:bodyPr>
            <a:normAutofit/>
          </a:bodyPr>
          <a:lstStyle/>
          <a:p>
            <a:r>
              <a:rPr lang="en-US" sz="2700" u="sng" dirty="0">
                <a:uFill>
                  <a:solidFill>
                    <a:schemeClr val="accent5"/>
                  </a:solidFill>
                </a:uFill>
                <a:hlinkClick r:id="rId2"/>
              </a:rPr>
              <a:t>https://www.surveymonkey.com/r/</a:t>
            </a:r>
            <a:r>
              <a:rPr lang="en-US" sz="2700" u="sng" dirty="0" smtClean="0">
                <a:uFill>
                  <a:solidFill>
                    <a:schemeClr val="accent5"/>
                  </a:solidFill>
                </a:uFill>
                <a:hlinkClick r:id="rId2"/>
              </a:rPr>
              <a:t>102newcomers</a:t>
            </a:r>
            <a:r>
              <a:rPr lang="en-US" u="sng" dirty="0" smtClean="0">
                <a:uFill>
                  <a:solidFill>
                    <a:schemeClr val="accent5"/>
                  </a:solidFill>
                </a:uFill>
              </a:rPr>
              <a:t/>
            </a:r>
            <a:br>
              <a:rPr lang="en-US" u="sng" dirty="0" smtClean="0">
                <a:uFill>
                  <a:solidFill>
                    <a:schemeClr val="accent5"/>
                  </a:solidFill>
                </a:uFill>
              </a:rPr>
            </a:br>
            <a:r>
              <a:rPr dirty="0" smtClean="0"/>
              <a:t>Questions </a:t>
            </a:r>
            <a:r>
              <a:rPr dirty="0"/>
              <a:t>or Feedback?</a:t>
            </a:r>
          </a:p>
        </p:txBody>
      </p:sp>
      <p:sp>
        <p:nvSpPr>
          <p:cNvPr id="288" name="Shape 91"/>
          <p:cNvSpPr txBox="1">
            <a:spLocks noGrp="1"/>
          </p:cNvSpPr>
          <p:nvPr>
            <p:ph type="body" idx="1"/>
          </p:nvPr>
        </p:nvSpPr>
        <p:spPr>
          <a:xfrm>
            <a:off x="471900" y="1926100"/>
            <a:ext cx="8222099" cy="2710201"/>
          </a:xfrm>
          <a:prstGeom prst="rect">
            <a:avLst/>
          </a:prstGeom>
        </p:spPr>
        <p:txBody>
          <a:bodyPr>
            <a:normAutofit/>
          </a:bodyPr>
          <a:lstStyle/>
          <a:p>
            <a:pPr marL="0" indent="0">
              <a:spcBef>
                <a:spcPts val="1600"/>
              </a:spcBef>
              <a:buSzTx/>
              <a:buNone/>
              <a:defRPr sz="2400">
                <a:latin typeface="Montserrat SemiBold"/>
                <a:ea typeface="Montserrat SemiBold"/>
                <a:cs typeface="Montserrat SemiBold"/>
                <a:sym typeface="Montserrat SemiBold"/>
              </a:defRPr>
            </a:pPr>
            <a:r>
              <a:rPr lang="en-US" dirty="0"/>
              <a:t>What did we miss? </a:t>
            </a:r>
          </a:p>
          <a:p>
            <a:pPr marL="0" indent="0">
              <a:spcBef>
                <a:spcPts val="1600"/>
              </a:spcBef>
              <a:buSzTx/>
              <a:buNone/>
              <a:defRPr sz="2400">
                <a:latin typeface="Montserrat SemiBold"/>
                <a:ea typeface="Montserrat SemiBold"/>
                <a:cs typeface="Montserrat SemiBold"/>
                <a:sym typeface="Montserrat SemiBold"/>
              </a:defRPr>
            </a:pPr>
            <a:r>
              <a:rPr lang="en-US" dirty="0" smtClean="0"/>
              <a:t>Please </a:t>
            </a:r>
            <a:r>
              <a:rPr lang="en-US" dirty="0"/>
              <a:t>help us help you - answer our survey! </a:t>
            </a:r>
            <a:r>
              <a:rPr u="sng" dirty="0">
                <a:uFill>
                  <a:solidFill>
                    <a:schemeClr val="accent5"/>
                  </a:solidFill>
                </a:uFill>
                <a:hlinkClick r:id="rId2"/>
              </a:rPr>
              <a:t>https://www.surveymonkey.com/r/</a:t>
            </a:r>
            <a:r>
              <a:rPr u="sng" dirty="0" smtClean="0">
                <a:uFill>
                  <a:solidFill>
                    <a:schemeClr val="accent5"/>
                  </a:solidFill>
                </a:uFill>
                <a:hlinkClick r:id="rId2"/>
              </a:rPr>
              <a:t>10</a:t>
            </a:r>
            <a:r>
              <a:rPr lang="en-AU" u="sng" dirty="0">
                <a:uFill>
                  <a:solidFill>
                    <a:schemeClr val="accent5"/>
                  </a:solidFill>
                </a:uFill>
                <a:hlinkClick r:id="rId2"/>
              </a:rPr>
              <a:t>3</a:t>
            </a:r>
            <a:r>
              <a:rPr u="sng" dirty="0" smtClean="0">
                <a:uFill>
                  <a:solidFill>
                    <a:schemeClr val="accent5"/>
                  </a:solidFill>
                </a:uFill>
                <a:hlinkClick r:id="rId2"/>
              </a:rPr>
              <a:t>newcomers</a:t>
            </a:r>
            <a:endParaRPr lang="en-AU" u="sng" dirty="0" smtClean="0">
              <a:uFill>
                <a:solidFill>
                  <a:schemeClr val="accent5"/>
                </a:solidFill>
              </a:uFill>
              <a:hlinkClick r:id="rId2"/>
            </a:endParaRPr>
          </a:p>
          <a:p>
            <a:pPr marL="0" indent="0">
              <a:spcBef>
                <a:spcPts val="1600"/>
              </a:spcBef>
              <a:buSzTx/>
              <a:buNone/>
              <a:defRPr sz="2400">
                <a:latin typeface="Montserrat SemiBold"/>
                <a:ea typeface="Montserrat SemiBold"/>
                <a:cs typeface="Montserrat SemiBold"/>
                <a:sym typeface="Montserrat SemiBold"/>
              </a:defRPr>
            </a:pPr>
            <a:r>
              <a:rPr lang="en-US" dirty="0" smtClean="0"/>
              <a:t>Contact us at </a:t>
            </a:r>
            <a:r>
              <a:rPr lang="en-US" u="sng" dirty="0" err="1" smtClean="0">
                <a:solidFill>
                  <a:srgbClr val="0000FF"/>
                </a:solidFill>
              </a:rPr>
              <a:t>edu-team@ietf.org</a:t>
            </a:r>
            <a:endParaRPr lang="en-US" u="sng" dirty="0">
              <a:solidFill>
                <a:srgbClr val="0000FF"/>
              </a:solidFill>
            </a:endParaRPr>
          </a:p>
        </p:txBody>
      </p:sp>
      <p:sp>
        <p:nvSpPr>
          <p:cNvPr id="289" name="Shape 92"/>
          <p:cNvSpPr txBox="1">
            <a:spLocks noGrp="1"/>
          </p:cNvSpPr>
          <p:nvPr>
            <p:ph type="sldNum" sz="quarter" idx="2"/>
          </p:nvPr>
        </p:nvSpPr>
        <p:spPr>
          <a:xfrm>
            <a:off x="8735428" y="4724798"/>
            <a:ext cx="336813" cy="33525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38</a:t>
            </a:fld>
            <a:endParaRPr/>
          </a:p>
        </p:txBody>
      </p:sp>
      <p:sp>
        <p:nvSpPr>
          <p:cNvPr id="5" name="TextBox 4">
            <a:extLst>
              <a:ext uri="{FF2B5EF4-FFF2-40B4-BE49-F238E27FC236}">
                <a16:creationId xmlns="" xmlns:a16="http://schemas.microsoft.com/office/drawing/2014/main" id="{9823667E-24F3-2142-90A5-0B4E24BC57C9}"/>
              </a:ext>
            </a:extLst>
          </p:cNvPr>
          <p:cNvSpPr txBox="1"/>
          <p:nvPr/>
        </p:nvSpPr>
        <p:spPr>
          <a:xfrm>
            <a:off x="290925" y="4724798"/>
            <a:ext cx="3243835" cy="2539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US" sz="1050" dirty="0"/>
              <a:t>Photos © Stonehouse Photographic/Internet Society</a:t>
            </a:r>
          </a:p>
        </p:txBody>
      </p:sp>
    </p:spTree>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https://www.ietf.org/about/note-well/…"/>
          <p:cNvSpPr txBox="1">
            <a:spLocks noGrp="1"/>
          </p:cNvSpPr>
          <p:nvPr>
            <p:ph type="title"/>
          </p:nvPr>
        </p:nvSpPr>
        <p:spPr>
          <a:prstGeom prst="rect">
            <a:avLst/>
          </a:prstGeom>
        </p:spPr>
        <p:txBody>
          <a:bodyPr/>
          <a:lstStyle/>
          <a:p>
            <a:pPr>
              <a:defRPr sz="2400">
                <a:solidFill>
                  <a:srgbClr val="0096FF"/>
                </a:solidFill>
              </a:defRPr>
            </a:pPr>
            <a:r>
              <a:rPr dirty="0">
                <a:hlinkClick r:id="rId3"/>
              </a:rPr>
              <a:t>https://</a:t>
            </a:r>
            <a:r>
              <a:rPr dirty="0" err="1">
                <a:hlinkClick r:id="rId3"/>
              </a:rPr>
              <a:t>www.ietf.org</a:t>
            </a:r>
            <a:r>
              <a:rPr dirty="0">
                <a:hlinkClick r:id="rId3"/>
              </a:rPr>
              <a:t>/about/note-well/</a:t>
            </a:r>
            <a:endParaRPr dirty="0"/>
          </a:p>
          <a:p>
            <a:r>
              <a:rPr dirty="0"/>
              <a:t>IETF Note Well</a:t>
            </a:r>
          </a:p>
        </p:txBody>
      </p:sp>
      <p:sp>
        <p:nvSpPr>
          <p:cNvPr id="128" name="This is a reminder of IETF policies in effect on various topics such as patents or code of conduct. It is only meant to point you in the right direction. Exceptions may apply. The IETF's patent policy and the definition of an IETF &quot;contribution&quot; and &quot;participation&quot; are set forth in BCP 79; please read it carefully.…"/>
          <p:cNvSpPr txBox="1">
            <a:spLocks noGrp="1"/>
          </p:cNvSpPr>
          <p:nvPr>
            <p:ph type="body" idx="1"/>
          </p:nvPr>
        </p:nvSpPr>
        <p:spPr>
          <a:xfrm>
            <a:off x="471900" y="1800133"/>
            <a:ext cx="8222100" cy="3229234"/>
          </a:xfrm>
          <a:prstGeom prst="rect">
            <a:avLst/>
          </a:prstGeom>
        </p:spPr>
        <p:txBody>
          <a:bodyPr>
            <a:normAutofit fontScale="92500" lnSpcReduction="10000"/>
          </a:bodyPr>
          <a:lstStyle/>
          <a:p>
            <a:pPr marL="0" indent="0" defTabSz="365760">
              <a:lnSpc>
                <a:spcPct val="110000"/>
              </a:lnSpc>
              <a:spcBef>
                <a:spcPts val="300"/>
              </a:spcBef>
              <a:buClrTx/>
              <a:buSzTx/>
              <a:buFontTx/>
              <a:buNone/>
              <a:defRPr sz="880">
                <a:solidFill>
                  <a:srgbClr val="000000"/>
                </a:solidFill>
              </a:defRPr>
            </a:pPr>
            <a:r>
              <a:rPr sz="1400" dirty="0"/>
              <a:t>This is a reminder of IETF policies in effect on various topics such as patents or code of conduct. It is only meant to point you in the right direction. Exceptions may apply. The IETF's patent policy and the definition of an IETF "contribution" and "participation" are set forth in BCP 79; please read it carefully.</a:t>
            </a:r>
          </a:p>
          <a:p>
            <a:pPr marL="0" indent="0" defTabSz="365760">
              <a:lnSpc>
                <a:spcPct val="110000"/>
              </a:lnSpc>
              <a:spcBef>
                <a:spcPts val="300"/>
              </a:spcBef>
              <a:buClrTx/>
              <a:buSzTx/>
              <a:buFontTx/>
              <a:buNone/>
              <a:defRPr sz="880">
                <a:solidFill>
                  <a:srgbClr val="000000"/>
                </a:solidFill>
              </a:defRPr>
            </a:pPr>
            <a:r>
              <a:rPr sz="1400" dirty="0"/>
              <a:t>As a reminder:</a:t>
            </a:r>
          </a:p>
          <a:p>
            <a:pPr marL="143691" indent="-143691" defTabSz="365760">
              <a:lnSpc>
                <a:spcPct val="110000"/>
              </a:lnSpc>
              <a:spcBef>
                <a:spcPts val="300"/>
              </a:spcBef>
              <a:buClrTx/>
              <a:buSzPct val="100000"/>
              <a:buFontTx/>
              <a:buChar char="•"/>
              <a:defRPr sz="880">
                <a:solidFill>
                  <a:srgbClr val="000000"/>
                </a:solidFill>
              </a:defRPr>
            </a:pPr>
            <a:r>
              <a:rPr sz="1400" dirty="0"/>
              <a:t>By participating in the IETF, you agree to follow IETF processes and policies.</a:t>
            </a:r>
          </a:p>
          <a:p>
            <a:pPr marL="143691" indent="-143691" defTabSz="365760">
              <a:lnSpc>
                <a:spcPct val="110000"/>
              </a:lnSpc>
              <a:spcBef>
                <a:spcPts val="300"/>
              </a:spcBef>
              <a:buClrTx/>
              <a:buSzPct val="100000"/>
              <a:buFontTx/>
              <a:buChar char="•"/>
              <a:defRPr sz="880">
                <a:solidFill>
                  <a:srgbClr val="000000"/>
                </a:solidFill>
              </a:defRPr>
            </a:pPr>
            <a:r>
              <a:rPr sz="1400" dirty="0"/>
              <a:t>If you are aware that any IETF contribution is covered by patents or patent applications that are owned or controlled by you or your sponsor, you must disclose that fact, or not participate in the discussion.</a:t>
            </a:r>
          </a:p>
          <a:p>
            <a:pPr marL="143691" indent="-143691" defTabSz="365760">
              <a:lnSpc>
                <a:spcPct val="110000"/>
              </a:lnSpc>
              <a:spcBef>
                <a:spcPts val="300"/>
              </a:spcBef>
              <a:buClrTx/>
              <a:buSzPct val="100000"/>
              <a:buFontTx/>
              <a:buChar char="•"/>
              <a:defRPr sz="880">
                <a:solidFill>
                  <a:srgbClr val="000000"/>
                </a:solidFill>
              </a:defRPr>
            </a:pPr>
            <a:r>
              <a:rPr sz="1400" dirty="0"/>
              <a:t>As a participant in or attendee to any IETF activity you acknowledge that written, audio, video, and photographic records of meetings may be made public.</a:t>
            </a:r>
          </a:p>
          <a:p>
            <a:pPr marL="143691" indent="-143691" defTabSz="365760">
              <a:lnSpc>
                <a:spcPct val="110000"/>
              </a:lnSpc>
              <a:spcBef>
                <a:spcPts val="300"/>
              </a:spcBef>
              <a:buClrTx/>
              <a:buSzPct val="100000"/>
              <a:buFontTx/>
              <a:buChar char="•"/>
              <a:defRPr sz="880">
                <a:solidFill>
                  <a:srgbClr val="000000"/>
                </a:solidFill>
              </a:defRPr>
            </a:pPr>
            <a:r>
              <a:rPr sz="1400" dirty="0"/>
              <a:t>Personal information that you provide to IETF will be handled in accordance with the IETF Privacy Statement.</a:t>
            </a:r>
          </a:p>
          <a:p>
            <a:pPr marL="143691" indent="-143691" defTabSz="365760">
              <a:lnSpc>
                <a:spcPct val="110000"/>
              </a:lnSpc>
              <a:spcBef>
                <a:spcPts val="300"/>
              </a:spcBef>
              <a:buClrTx/>
              <a:buSzPct val="100000"/>
              <a:buFontTx/>
              <a:buChar char="•"/>
              <a:defRPr sz="880">
                <a:solidFill>
                  <a:srgbClr val="000000"/>
                </a:solidFill>
              </a:defRPr>
            </a:pPr>
            <a:r>
              <a:rPr sz="1400" dirty="0"/>
              <a:t>As a participant or attendee, you agree to work respectfully with other participants; please contact the ombudsteam (https://www.ietf.org/contact/ombudsteam/) if you have questions or concerns about this.</a:t>
            </a:r>
          </a:p>
        </p:txBody>
      </p:sp>
      <p:sp>
        <p:nvSpPr>
          <p:cNvPr id="129" name="Slide Number"/>
          <p:cNvSpPr txBox="1">
            <a:spLocks noGrp="1"/>
          </p:cNvSpPr>
          <p:nvPr>
            <p:ph type="sldNum" sz="quarter" idx="2"/>
          </p:nvPr>
        </p:nvSpPr>
        <p:spPr>
          <a:xfrm>
            <a:off x="8806059" y="4724798"/>
            <a:ext cx="266182" cy="33525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4</a:t>
            </a:fld>
            <a:endParaRPr/>
          </a:p>
        </p:txBody>
      </p:sp>
    </p:spTree>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https://www.ietf.org/about/note-well/…"/>
          <p:cNvSpPr txBox="1">
            <a:spLocks noGrp="1"/>
          </p:cNvSpPr>
          <p:nvPr>
            <p:ph type="title"/>
          </p:nvPr>
        </p:nvSpPr>
        <p:spPr>
          <a:prstGeom prst="rect">
            <a:avLst/>
          </a:prstGeom>
        </p:spPr>
        <p:txBody>
          <a:bodyPr/>
          <a:lstStyle/>
          <a:p>
            <a:pPr>
              <a:defRPr sz="2400">
                <a:solidFill>
                  <a:srgbClr val="0096FF"/>
                </a:solidFill>
              </a:defRPr>
            </a:pPr>
            <a:r>
              <a:rPr dirty="0">
                <a:hlinkClick r:id="rId3"/>
              </a:rPr>
              <a:t>https://</a:t>
            </a:r>
            <a:r>
              <a:rPr dirty="0" err="1">
                <a:hlinkClick r:id="rId3"/>
              </a:rPr>
              <a:t>www.ietf.org</a:t>
            </a:r>
            <a:r>
              <a:rPr dirty="0">
                <a:hlinkClick r:id="rId3"/>
              </a:rPr>
              <a:t>/about/note-well/</a:t>
            </a:r>
            <a:endParaRPr dirty="0"/>
          </a:p>
          <a:p>
            <a:r>
              <a:rPr dirty="0"/>
              <a:t>IETF Note Well</a:t>
            </a:r>
            <a:r>
              <a:rPr lang="en-US" dirty="0"/>
              <a:t> (cont.)</a:t>
            </a:r>
            <a:endParaRPr dirty="0"/>
          </a:p>
        </p:txBody>
      </p:sp>
      <p:sp>
        <p:nvSpPr>
          <p:cNvPr id="128" name="This is a reminder of IETF policies in effect on various topics such as patents or code of conduct. It is only meant to point you in the right direction. Exceptions may apply. The IETF's patent policy and the definition of an IETF &quot;contribution&quot; and &quot;participation&quot; are set forth in BCP 79; please read it carefully.…"/>
          <p:cNvSpPr txBox="1">
            <a:spLocks noGrp="1"/>
          </p:cNvSpPr>
          <p:nvPr>
            <p:ph type="body" idx="1"/>
          </p:nvPr>
        </p:nvSpPr>
        <p:spPr>
          <a:xfrm>
            <a:off x="471900" y="1800133"/>
            <a:ext cx="8222100" cy="3229234"/>
          </a:xfrm>
          <a:prstGeom prst="rect">
            <a:avLst/>
          </a:prstGeom>
        </p:spPr>
        <p:txBody>
          <a:bodyPr>
            <a:normAutofit/>
          </a:bodyPr>
          <a:lstStyle/>
          <a:p>
            <a:pPr marL="0" indent="0" defTabSz="365760">
              <a:lnSpc>
                <a:spcPct val="110000"/>
              </a:lnSpc>
              <a:spcBef>
                <a:spcPts val="300"/>
              </a:spcBef>
              <a:buClrTx/>
              <a:buSzTx/>
              <a:buFontTx/>
              <a:buNone/>
              <a:defRPr sz="880">
                <a:solidFill>
                  <a:srgbClr val="000000"/>
                </a:solidFill>
              </a:defRPr>
            </a:pPr>
            <a:r>
              <a:rPr sz="1600" dirty="0"/>
              <a:t>Definitive information is in the documents listed below and other IETF BCPs. For advice, please talk to WG chairs or ADs:</a:t>
            </a:r>
          </a:p>
          <a:p>
            <a:pPr marL="833664" lvl="1" indent="-285750" defTabSz="365760">
              <a:lnSpc>
                <a:spcPct val="110000"/>
              </a:lnSpc>
              <a:spcBef>
                <a:spcPts val="300"/>
              </a:spcBef>
              <a:buClrTx/>
              <a:buSzPct val="100000"/>
              <a:defRPr sz="880">
                <a:solidFill>
                  <a:srgbClr val="000000"/>
                </a:solidFill>
              </a:defRPr>
            </a:pPr>
            <a:r>
              <a:rPr sz="1600" dirty="0"/>
              <a:t>BCP 9 (Internet Standards Process)</a:t>
            </a:r>
          </a:p>
          <a:p>
            <a:pPr marL="833664" lvl="1" indent="-285750" defTabSz="365760">
              <a:lnSpc>
                <a:spcPct val="110000"/>
              </a:lnSpc>
              <a:spcBef>
                <a:spcPts val="300"/>
              </a:spcBef>
              <a:buClrTx/>
              <a:buSzPct val="100000"/>
              <a:defRPr sz="880">
                <a:solidFill>
                  <a:srgbClr val="000000"/>
                </a:solidFill>
              </a:defRPr>
            </a:pPr>
            <a:r>
              <a:rPr sz="1600" dirty="0"/>
              <a:t>BCP 25 (Working Group processes)</a:t>
            </a:r>
          </a:p>
          <a:p>
            <a:pPr marL="833664" lvl="1" indent="-285750" defTabSz="365760">
              <a:lnSpc>
                <a:spcPct val="110000"/>
              </a:lnSpc>
              <a:spcBef>
                <a:spcPts val="300"/>
              </a:spcBef>
              <a:buClrTx/>
              <a:buSzPct val="100000"/>
              <a:defRPr sz="880">
                <a:solidFill>
                  <a:srgbClr val="000000"/>
                </a:solidFill>
              </a:defRPr>
            </a:pPr>
            <a:r>
              <a:rPr sz="1600" dirty="0"/>
              <a:t>BCP 25 (Anti-Harassment Procedures) </a:t>
            </a:r>
          </a:p>
          <a:p>
            <a:pPr marL="833664" lvl="1" indent="-285750" defTabSz="365760">
              <a:lnSpc>
                <a:spcPct val="110000"/>
              </a:lnSpc>
              <a:spcBef>
                <a:spcPts val="300"/>
              </a:spcBef>
              <a:buClrTx/>
              <a:buSzPct val="100000"/>
              <a:defRPr sz="880">
                <a:solidFill>
                  <a:srgbClr val="000000"/>
                </a:solidFill>
              </a:defRPr>
            </a:pPr>
            <a:r>
              <a:rPr sz="1600" dirty="0"/>
              <a:t>BCP 54 (Code of Conduct)</a:t>
            </a:r>
          </a:p>
          <a:p>
            <a:pPr marL="833664" lvl="1" indent="-285750" defTabSz="365760">
              <a:lnSpc>
                <a:spcPct val="110000"/>
              </a:lnSpc>
              <a:spcBef>
                <a:spcPts val="300"/>
              </a:spcBef>
              <a:buClrTx/>
              <a:buSzPct val="100000"/>
              <a:defRPr sz="880">
                <a:solidFill>
                  <a:srgbClr val="000000"/>
                </a:solidFill>
              </a:defRPr>
            </a:pPr>
            <a:r>
              <a:rPr sz="1600" dirty="0"/>
              <a:t>BCP 78 (Copyright)</a:t>
            </a:r>
          </a:p>
          <a:p>
            <a:pPr marL="833664" lvl="1" indent="-285750" defTabSz="365760">
              <a:lnSpc>
                <a:spcPct val="110000"/>
              </a:lnSpc>
              <a:spcBef>
                <a:spcPts val="300"/>
              </a:spcBef>
              <a:buClrTx/>
              <a:buSzPct val="100000"/>
              <a:defRPr sz="880">
                <a:solidFill>
                  <a:srgbClr val="000000"/>
                </a:solidFill>
              </a:defRPr>
            </a:pPr>
            <a:r>
              <a:rPr sz="1600" dirty="0"/>
              <a:t>BCP 79 (Patents, Participation)</a:t>
            </a:r>
          </a:p>
          <a:p>
            <a:pPr marL="833664" lvl="1" indent="-285750" defTabSz="365760">
              <a:lnSpc>
                <a:spcPct val="110000"/>
              </a:lnSpc>
              <a:spcBef>
                <a:spcPts val="300"/>
              </a:spcBef>
              <a:buClrTx/>
              <a:buSzPct val="100000"/>
              <a:defRPr sz="880">
                <a:solidFill>
                  <a:srgbClr val="000000"/>
                </a:solidFill>
              </a:defRPr>
            </a:pPr>
            <a:r>
              <a:rPr sz="1600" dirty="0"/>
              <a:t>https://www.ietf.org/privacy-policy/ (Privacy Policy)</a:t>
            </a:r>
          </a:p>
        </p:txBody>
      </p:sp>
      <p:sp>
        <p:nvSpPr>
          <p:cNvPr id="129" name="Slide Number"/>
          <p:cNvSpPr txBox="1">
            <a:spLocks noGrp="1"/>
          </p:cNvSpPr>
          <p:nvPr>
            <p:ph type="sldNum" sz="quarter" idx="2"/>
          </p:nvPr>
        </p:nvSpPr>
        <p:spPr>
          <a:xfrm>
            <a:off x="8806059" y="4724798"/>
            <a:ext cx="266182" cy="33525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5</a:t>
            </a:fld>
            <a:endParaRPr/>
          </a:p>
        </p:txBody>
      </p:sp>
    </p:spTree>
    <p:extLst>
      <p:ext uri="{BB962C8B-B14F-4D97-AF65-F5344CB8AC3E}">
        <p14:creationId xmlns:p14="http://schemas.microsoft.com/office/powerpoint/2010/main" val="355746895"/>
      </p:ext>
    </p:extLst>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90"/>
          <p:cNvSpPr txBox="1">
            <a:spLocks noGrp="1"/>
          </p:cNvSpPr>
          <p:nvPr>
            <p:ph type="title"/>
          </p:nvPr>
        </p:nvSpPr>
        <p:spPr>
          <a:xfrm>
            <a:off x="471900" y="218223"/>
            <a:ext cx="8222100" cy="1288203"/>
          </a:xfrm>
          <a:prstGeom prst="rect">
            <a:avLst/>
          </a:prstGeom>
        </p:spPr>
        <p:txBody>
          <a:bodyPr>
            <a:normAutofit/>
          </a:bodyPr>
          <a:lstStyle/>
          <a:p>
            <a:r>
              <a:rPr lang="en-US" sz="2400" dirty="0">
                <a:solidFill>
                  <a:srgbClr val="0096FF"/>
                </a:solidFill>
                <a:hlinkClick r:id="rId3"/>
              </a:rPr>
              <a:t>https://www.ietf.org/how/meetings/</a:t>
            </a:r>
            <a:r>
              <a:rPr lang="en-US" sz="2400" dirty="0" smtClean="0">
                <a:solidFill>
                  <a:srgbClr val="0096FF"/>
                </a:solidFill>
                <a:hlinkClick r:id="rId3"/>
              </a:rPr>
              <a:t>102/</a:t>
            </a:r>
            <a:r>
              <a:rPr lang="en-US" sz="2400" dirty="0">
                <a:solidFill>
                  <a:srgbClr val="0096FF"/>
                </a:solidFill>
                <a:hlinkClick r:id="rId3"/>
              </a:rPr>
              <a:t>newcomers</a:t>
            </a:r>
            <a:r>
              <a:rPr lang="en-US" sz="2800" u="sng" dirty="0">
                <a:solidFill>
                  <a:schemeClr val="accent5"/>
                </a:solidFill>
                <a:uFill>
                  <a:solidFill>
                    <a:schemeClr val="accent5"/>
                  </a:solidFill>
                </a:uFill>
              </a:rPr>
              <a:t/>
            </a:r>
            <a:br>
              <a:rPr lang="en-US" sz="2800" u="sng" dirty="0">
                <a:solidFill>
                  <a:schemeClr val="accent5"/>
                </a:solidFill>
                <a:uFill>
                  <a:solidFill>
                    <a:schemeClr val="accent5"/>
                  </a:solidFill>
                </a:uFill>
              </a:rPr>
            </a:br>
            <a:r>
              <a:rPr dirty="0"/>
              <a:t>Newcomer Activities</a:t>
            </a:r>
            <a:r>
              <a:rPr lang="en-US" dirty="0"/>
              <a:t> @ IETF </a:t>
            </a:r>
            <a:r>
              <a:rPr lang="en-US" dirty="0" smtClean="0"/>
              <a:t>103</a:t>
            </a:r>
            <a:r>
              <a:rPr lang="en-US" dirty="0" smtClean="0"/>
              <a:t>	</a:t>
            </a:r>
            <a:endParaRPr dirty="0"/>
          </a:p>
        </p:txBody>
      </p:sp>
      <p:sp>
        <p:nvSpPr>
          <p:cNvPr id="261" name="Shape 91"/>
          <p:cNvSpPr txBox="1">
            <a:spLocks noGrp="1"/>
          </p:cNvSpPr>
          <p:nvPr>
            <p:ph type="body" idx="1"/>
          </p:nvPr>
        </p:nvSpPr>
        <p:spPr>
          <a:xfrm>
            <a:off x="471900" y="1926100"/>
            <a:ext cx="8556935" cy="3120178"/>
          </a:xfrm>
          <a:prstGeom prst="rect">
            <a:avLst/>
          </a:prstGeom>
        </p:spPr>
        <p:txBody>
          <a:bodyPr>
            <a:noAutofit/>
          </a:bodyPr>
          <a:lstStyle/>
          <a:p>
            <a:pPr marL="285750" indent="-285750" defTabSz="530351">
              <a:lnSpc>
                <a:spcPct val="110000"/>
              </a:lnSpc>
              <a:spcBef>
                <a:spcPts val="400"/>
              </a:spcBef>
              <a:buClrTx/>
              <a:buSzTx/>
              <a:defRPr sz="1275">
                <a:solidFill>
                  <a:srgbClr val="000000"/>
                </a:solidFill>
                <a:latin typeface="Montserrat Bold"/>
                <a:ea typeface="Montserrat Bold"/>
                <a:cs typeface="Montserrat Bold"/>
                <a:sym typeface="Montserrat Bold"/>
              </a:defRPr>
            </a:pPr>
            <a:r>
              <a:rPr lang="en-US" sz="2000" dirty="0"/>
              <a:t>Newcomer’s </a:t>
            </a:r>
            <a:r>
              <a:rPr lang="en-US" sz="2000" dirty="0" smtClean="0"/>
              <a:t>tutorial </a:t>
            </a:r>
            <a:r>
              <a:rPr lang="en-US" sz="2000" dirty="0"/>
              <a:t>(12:30 – 13:30, </a:t>
            </a:r>
            <a:r>
              <a:rPr lang="en-US" sz="2000" dirty="0" smtClean="0"/>
              <a:t>Sunday, 4 November)</a:t>
            </a:r>
            <a:endParaRPr lang="en-US" sz="2000" dirty="0"/>
          </a:p>
          <a:p>
            <a:pPr marL="285750" indent="-285750" defTabSz="530351">
              <a:lnSpc>
                <a:spcPct val="110000"/>
              </a:lnSpc>
              <a:spcBef>
                <a:spcPts val="400"/>
              </a:spcBef>
              <a:buClrTx/>
              <a:buSzTx/>
              <a:defRPr sz="1275">
                <a:solidFill>
                  <a:srgbClr val="000000"/>
                </a:solidFill>
                <a:latin typeface="Montserrat Bold"/>
                <a:ea typeface="Montserrat Bold"/>
                <a:cs typeface="Montserrat Bold"/>
                <a:sym typeface="Montserrat Bold"/>
              </a:defRPr>
            </a:pPr>
            <a:r>
              <a:rPr lang="en-US" sz="2000" dirty="0"/>
              <a:t>IETF Quick Connections (15:00 – 16:00, </a:t>
            </a:r>
            <a:r>
              <a:rPr lang="en-US" sz="2000" dirty="0"/>
              <a:t>Sunday, 4 November) </a:t>
            </a:r>
            <a:endParaRPr lang="en-US" sz="2000" dirty="0"/>
          </a:p>
          <a:p>
            <a:pPr marL="833664" lvl="1" indent="-285750" defTabSz="530351">
              <a:lnSpc>
                <a:spcPct val="110000"/>
              </a:lnSpc>
              <a:spcBef>
                <a:spcPts val="400"/>
              </a:spcBef>
              <a:buClrTx/>
              <a:buSzTx/>
              <a:defRPr sz="1275">
                <a:solidFill>
                  <a:srgbClr val="000000"/>
                </a:solidFill>
                <a:latin typeface="Montserrat Bold"/>
                <a:ea typeface="Montserrat Bold"/>
                <a:cs typeface="Montserrat Bold"/>
                <a:sym typeface="Montserrat Bold"/>
              </a:defRPr>
            </a:pPr>
            <a:r>
              <a:rPr lang="en-US" sz="2000" dirty="0"/>
              <a:t>Short one-on-one conversations with experienced </a:t>
            </a:r>
            <a:r>
              <a:rPr lang="en-US" sz="2000" dirty="0" err="1"/>
              <a:t>IETFers</a:t>
            </a:r>
            <a:r>
              <a:rPr lang="en-US" sz="2000" dirty="0"/>
              <a:t> </a:t>
            </a:r>
          </a:p>
          <a:p>
            <a:pPr marL="285750" indent="-285750" defTabSz="530351">
              <a:lnSpc>
                <a:spcPct val="110000"/>
              </a:lnSpc>
              <a:spcBef>
                <a:spcPts val="400"/>
              </a:spcBef>
              <a:buClrTx/>
              <a:buSzTx/>
              <a:defRPr sz="1275">
                <a:solidFill>
                  <a:srgbClr val="000000"/>
                </a:solidFill>
                <a:latin typeface="Montserrat Bold"/>
                <a:ea typeface="Montserrat Bold"/>
                <a:cs typeface="Montserrat Bold"/>
                <a:sym typeface="Montserrat Bold"/>
              </a:defRPr>
            </a:pPr>
            <a:r>
              <a:rPr sz="2000" dirty="0"/>
              <a:t>Newcomer’s Meet and Greet</a:t>
            </a:r>
            <a:r>
              <a:rPr lang="en-US" sz="2000" dirty="0"/>
              <a:t> (16:00 - 17:00, </a:t>
            </a:r>
            <a:r>
              <a:rPr lang="en-US" sz="2000" dirty="0" smtClean="0"/>
              <a:t>Sunday, </a:t>
            </a:r>
            <a:r>
              <a:rPr lang="en-US" sz="2000" dirty="0"/>
              <a:t>4 November)</a:t>
            </a:r>
            <a:endParaRPr lang="en-AU" sz="2000" dirty="0"/>
          </a:p>
          <a:p>
            <a:pPr marL="833664" lvl="1" indent="-285750" defTabSz="530351">
              <a:lnSpc>
                <a:spcPct val="110000"/>
              </a:lnSpc>
              <a:spcBef>
                <a:spcPts val="400"/>
              </a:spcBef>
              <a:buClrTx/>
              <a:buSzTx/>
              <a:defRPr sz="1275">
                <a:solidFill>
                  <a:srgbClr val="000000"/>
                </a:solidFill>
                <a:latin typeface="Montserrat Bold"/>
                <a:ea typeface="Montserrat Bold"/>
                <a:cs typeface="Montserrat Bold"/>
                <a:sym typeface="Montserrat Bold"/>
              </a:defRPr>
            </a:pPr>
            <a:r>
              <a:rPr sz="2000" dirty="0"/>
              <a:t>Newcomers and IETF Leadership (WG Chairs, ADs, IAB)</a:t>
            </a:r>
            <a:endParaRPr lang="en-AU" sz="2000" dirty="0"/>
          </a:p>
          <a:p>
            <a:pPr marL="285750" indent="-285750" defTabSz="530351">
              <a:lnSpc>
                <a:spcPct val="110000"/>
              </a:lnSpc>
              <a:spcBef>
                <a:spcPts val="400"/>
              </a:spcBef>
              <a:buClrTx/>
              <a:buSzTx/>
              <a:defRPr sz="1275">
                <a:solidFill>
                  <a:srgbClr val="000000"/>
                </a:solidFill>
                <a:latin typeface="Montserrat Bold"/>
                <a:ea typeface="Montserrat Bold"/>
                <a:cs typeface="Montserrat Bold"/>
                <a:sym typeface="Montserrat Bold"/>
              </a:defRPr>
            </a:pPr>
            <a:r>
              <a:rPr sz="2000" dirty="0"/>
              <a:t>Mentoring</a:t>
            </a:r>
            <a:r>
              <a:rPr lang="en-AU" sz="2000" dirty="0"/>
              <a:t> </a:t>
            </a:r>
            <a:r>
              <a:rPr sz="2000" u="sng" dirty="0">
                <a:uFill>
                  <a:solidFill>
                    <a:schemeClr val="accent5"/>
                  </a:solidFill>
                </a:uFill>
                <a:hlinkClick r:id="rId4"/>
              </a:rPr>
              <a:t>https://www.ietf.org/about/participate/mentoring/</a:t>
            </a:r>
          </a:p>
          <a:p>
            <a:pPr marL="285750" indent="-285750" defTabSz="530351">
              <a:lnSpc>
                <a:spcPct val="110000"/>
              </a:lnSpc>
              <a:spcBef>
                <a:spcPts val="400"/>
              </a:spcBef>
              <a:buClrTx/>
              <a:buSzTx/>
              <a:defRPr sz="1275">
                <a:solidFill>
                  <a:srgbClr val="000000"/>
                </a:solidFill>
                <a:latin typeface="Montserrat Bold"/>
                <a:ea typeface="Montserrat Bold"/>
                <a:cs typeface="Montserrat Bold"/>
                <a:sym typeface="Montserrat Bold"/>
              </a:defRPr>
            </a:pPr>
            <a:r>
              <a:rPr sz="2000" dirty="0"/>
              <a:t>Newcomer’s Dinner</a:t>
            </a:r>
            <a:r>
              <a:rPr lang="en-US" sz="2000" dirty="0"/>
              <a:t> (Monday </a:t>
            </a:r>
            <a:r>
              <a:rPr lang="en-US" sz="2000" dirty="0" smtClean="0"/>
              <a:t>evening, 5</a:t>
            </a:r>
            <a:r>
              <a:rPr lang="en-US" sz="2000" dirty="0" smtClean="0"/>
              <a:t> </a:t>
            </a:r>
            <a:r>
              <a:rPr lang="en-US" sz="2000" dirty="0"/>
              <a:t>November) </a:t>
            </a:r>
            <a:endParaRPr lang="en-US" sz="2000" dirty="0" smtClean="0"/>
          </a:p>
          <a:p>
            <a:pPr marL="285750" indent="-285750" defTabSz="530351">
              <a:lnSpc>
                <a:spcPct val="110000"/>
              </a:lnSpc>
              <a:spcBef>
                <a:spcPts val="400"/>
              </a:spcBef>
              <a:buClrTx/>
              <a:buSzTx/>
              <a:defRPr sz="1275">
                <a:solidFill>
                  <a:srgbClr val="000000"/>
                </a:solidFill>
                <a:latin typeface="Montserrat Bold"/>
                <a:ea typeface="Montserrat Bold"/>
                <a:cs typeface="Montserrat Bold"/>
                <a:sym typeface="Montserrat Bold"/>
              </a:defRPr>
            </a:pPr>
            <a:r>
              <a:rPr lang="en-US" sz="2000" dirty="0" smtClean="0"/>
              <a:t>Newcomers Feedback session (08:15 </a:t>
            </a:r>
            <a:r>
              <a:rPr lang="mr-IN" sz="2000" dirty="0" smtClean="0"/>
              <a:t>–</a:t>
            </a:r>
            <a:r>
              <a:rPr lang="en-US" sz="2000" dirty="0" smtClean="0"/>
              <a:t> 09:15, </a:t>
            </a:r>
            <a:r>
              <a:rPr lang="en-US" sz="2000" dirty="0" smtClean="0"/>
              <a:t>Thursday, </a:t>
            </a:r>
            <a:r>
              <a:rPr lang="en-US" sz="2000" dirty="0" smtClean="0"/>
              <a:t>8 November</a:t>
            </a:r>
            <a:r>
              <a:rPr lang="en-US" sz="2000" dirty="0" smtClean="0"/>
              <a:t>)</a:t>
            </a:r>
            <a:endParaRPr lang="en-AU" sz="2000" dirty="0"/>
          </a:p>
        </p:txBody>
      </p:sp>
      <p:sp>
        <p:nvSpPr>
          <p:cNvPr id="262" name="Shape 92"/>
          <p:cNvSpPr txBox="1">
            <a:spLocks noGrp="1"/>
          </p:cNvSpPr>
          <p:nvPr>
            <p:ph type="sldNum" sz="quarter" idx="2"/>
          </p:nvPr>
        </p:nvSpPr>
        <p:spPr>
          <a:xfrm>
            <a:off x="8735428" y="4724798"/>
            <a:ext cx="336813" cy="33525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6</a:t>
            </a:fld>
            <a:endParaRPr/>
          </a:p>
        </p:txBody>
      </p:sp>
    </p:spTree>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82"/>
          <p:cNvSpPr txBox="1">
            <a:spLocks noGrp="1"/>
          </p:cNvSpPr>
          <p:nvPr>
            <p:ph type="title"/>
          </p:nvPr>
        </p:nvSpPr>
        <p:spPr>
          <a:prstGeom prst="rect">
            <a:avLst/>
          </a:prstGeom>
        </p:spPr>
        <p:txBody>
          <a:bodyPr>
            <a:normAutofit/>
          </a:bodyPr>
          <a:lstStyle/>
          <a:p>
            <a:pPr>
              <a:defRPr sz="2400">
                <a:solidFill>
                  <a:srgbClr val="0096FF"/>
                </a:solidFill>
              </a:defRPr>
            </a:pPr>
            <a:r>
              <a:rPr dirty="0">
                <a:hlinkClick r:id="rId3"/>
              </a:rPr>
              <a:t>https://www.ietf.org/about/participate/</a:t>
            </a:r>
            <a:endParaRPr dirty="0"/>
          </a:p>
          <a:p>
            <a:r>
              <a:rPr dirty="0"/>
              <a:t>Scope: </a:t>
            </a:r>
            <a:r>
              <a:rPr lang="en-US" dirty="0"/>
              <a:t>Preparing for </a:t>
            </a:r>
            <a:r>
              <a:rPr dirty="0"/>
              <a:t>an IETF Meeting</a:t>
            </a:r>
          </a:p>
        </p:txBody>
      </p:sp>
      <p:sp>
        <p:nvSpPr>
          <p:cNvPr id="132" name="Shape 83"/>
          <p:cNvSpPr txBox="1">
            <a:spLocks noGrp="1"/>
          </p:cNvSpPr>
          <p:nvPr>
            <p:ph type="body" idx="1"/>
          </p:nvPr>
        </p:nvSpPr>
        <p:spPr>
          <a:xfrm>
            <a:off x="471900" y="1891275"/>
            <a:ext cx="8222099" cy="2982650"/>
          </a:xfrm>
          <a:prstGeom prst="rect">
            <a:avLst/>
          </a:prstGeom>
        </p:spPr>
        <p:txBody>
          <a:bodyPr>
            <a:noAutofit/>
          </a:bodyPr>
          <a:lstStyle/>
          <a:p>
            <a:pPr marL="0" indent="0" defTabSz="493776">
              <a:lnSpc>
                <a:spcPct val="110000"/>
              </a:lnSpc>
              <a:spcBef>
                <a:spcPts val="400"/>
              </a:spcBef>
              <a:buClrTx/>
              <a:buSzTx/>
              <a:buFontTx/>
              <a:buNone/>
              <a:defRPr sz="1188">
                <a:solidFill>
                  <a:srgbClr val="000000"/>
                </a:solidFill>
              </a:defRPr>
            </a:pPr>
            <a:r>
              <a:rPr sz="1600" dirty="0"/>
              <a:t>This presentation includes:</a:t>
            </a:r>
          </a:p>
          <a:p>
            <a:pPr marL="833664" lvl="1" indent="-285750" defTabSz="493776">
              <a:lnSpc>
                <a:spcPct val="110000"/>
              </a:lnSpc>
              <a:spcBef>
                <a:spcPts val="400"/>
              </a:spcBef>
              <a:buClrTx/>
              <a:buSzPct val="100000"/>
              <a:defRPr sz="1188">
                <a:solidFill>
                  <a:srgbClr val="000000"/>
                </a:solidFill>
              </a:defRPr>
            </a:pPr>
            <a:r>
              <a:rPr sz="1600" dirty="0"/>
              <a:t>Information immediately useful to you as you attend your first(ish) </a:t>
            </a:r>
            <a:r>
              <a:rPr lang="en-US" sz="1600" dirty="0"/>
              <a:t>IETF </a:t>
            </a:r>
            <a:r>
              <a:rPr sz="1600" dirty="0"/>
              <a:t>meeting</a:t>
            </a:r>
            <a:r>
              <a:rPr lang="en-US" sz="1600" dirty="0"/>
              <a:t>s</a:t>
            </a:r>
            <a:endParaRPr sz="1600" dirty="0"/>
          </a:p>
          <a:p>
            <a:pPr marL="833664" lvl="1" indent="-285750" defTabSz="493776">
              <a:lnSpc>
                <a:spcPct val="110000"/>
              </a:lnSpc>
              <a:spcBef>
                <a:spcPts val="400"/>
              </a:spcBef>
              <a:buClrTx/>
              <a:buSzPct val="100000"/>
              <a:defRPr sz="1188">
                <a:solidFill>
                  <a:srgbClr val="000000"/>
                </a:solidFill>
              </a:defRPr>
            </a:pPr>
            <a:r>
              <a:rPr sz="1600" dirty="0"/>
              <a:t>Strategies to make the most of </a:t>
            </a:r>
            <a:r>
              <a:rPr lang="en-US" sz="1600" dirty="0"/>
              <a:t>the </a:t>
            </a:r>
            <a:r>
              <a:rPr sz="1600" dirty="0"/>
              <a:t>meeting</a:t>
            </a:r>
            <a:r>
              <a:rPr lang="en-US" sz="1600" dirty="0"/>
              <a:t> (whether in person or remote) </a:t>
            </a:r>
            <a:endParaRPr sz="1600" dirty="0"/>
          </a:p>
          <a:p>
            <a:pPr marL="0" indent="0" defTabSz="493776">
              <a:lnSpc>
                <a:spcPct val="110000"/>
              </a:lnSpc>
              <a:spcBef>
                <a:spcPts val="400"/>
              </a:spcBef>
              <a:buClrTx/>
              <a:buSzTx/>
              <a:buFontTx/>
              <a:buNone/>
              <a:defRPr sz="1188">
                <a:solidFill>
                  <a:srgbClr val="000000"/>
                </a:solidFill>
              </a:defRPr>
            </a:pPr>
            <a:r>
              <a:rPr sz="1600" dirty="0"/>
              <a:t>This presentation does </a:t>
            </a:r>
            <a:r>
              <a:rPr sz="1600" dirty="0">
                <a:latin typeface="Montserrat Bold"/>
                <a:ea typeface="Montserrat Bold"/>
                <a:cs typeface="Montserrat Bold"/>
                <a:sym typeface="Montserrat Bold"/>
              </a:rPr>
              <a:t>not</a:t>
            </a:r>
            <a:r>
              <a:rPr sz="1600" dirty="0"/>
              <a:t> include information about:</a:t>
            </a:r>
          </a:p>
          <a:p>
            <a:pPr marL="833664" lvl="1" indent="-285750" defTabSz="493776">
              <a:lnSpc>
                <a:spcPct val="110000"/>
              </a:lnSpc>
              <a:spcBef>
                <a:spcPts val="400"/>
              </a:spcBef>
              <a:buClrTx/>
              <a:buSzPct val="100000"/>
              <a:defRPr sz="1188">
                <a:solidFill>
                  <a:srgbClr val="000000"/>
                </a:solidFill>
              </a:defRPr>
            </a:pPr>
            <a:r>
              <a:rPr sz="1600" dirty="0"/>
              <a:t>The history of the IETF</a:t>
            </a:r>
            <a:r>
              <a:rPr lang="en-US" sz="1600" dirty="0"/>
              <a:t>; </a:t>
            </a:r>
            <a:r>
              <a:rPr sz="1600" dirty="0"/>
              <a:t>How to write a “standard”</a:t>
            </a:r>
            <a:r>
              <a:rPr lang="en-US" sz="1600" dirty="0"/>
              <a:t>; and many other things</a:t>
            </a:r>
            <a:r>
              <a:rPr lang="en-US" sz="1600"/>
              <a:t>… </a:t>
            </a:r>
            <a:endParaRPr sz="1600" dirty="0"/>
          </a:p>
          <a:p>
            <a:pPr marL="0" indent="0" defTabSz="493776">
              <a:lnSpc>
                <a:spcPct val="110000"/>
              </a:lnSpc>
              <a:spcBef>
                <a:spcPts val="400"/>
              </a:spcBef>
              <a:buClrTx/>
              <a:buSzTx/>
              <a:buFontTx/>
              <a:buNone/>
              <a:defRPr sz="1188">
                <a:solidFill>
                  <a:srgbClr val="000000"/>
                </a:solidFill>
              </a:defRPr>
            </a:pPr>
            <a:r>
              <a:rPr sz="1600" dirty="0"/>
              <a:t>The IETF YouTube channel has a playlist with information about </a:t>
            </a:r>
            <a:r>
              <a:rPr lang="en-US" sz="1600" dirty="0"/>
              <a:t>all </a:t>
            </a:r>
            <a:r>
              <a:rPr sz="1600" dirty="0"/>
              <a:t>these topics (and more</a:t>
            </a:r>
            <a:r>
              <a:rPr lang="en-AU" sz="1600" dirty="0"/>
              <a:t>: </a:t>
            </a:r>
            <a:r>
              <a:rPr sz="1600" u="sng" dirty="0">
                <a:solidFill>
                  <a:schemeClr val="accent5"/>
                </a:solidFill>
                <a:uFill>
                  <a:solidFill>
                    <a:schemeClr val="accent5"/>
                  </a:solidFill>
                </a:uFill>
                <a:hlinkClick r:id="rId4"/>
              </a:rPr>
              <a:t>https://www.youtube.com/playlist?list=PLC86T-6ZTP5hXPJ-n4mwJbZ0BHaNlhTMA</a:t>
            </a:r>
          </a:p>
        </p:txBody>
      </p:sp>
      <p:sp>
        <p:nvSpPr>
          <p:cNvPr id="133" name="Shape 84"/>
          <p:cNvSpPr txBox="1">
            <a:spLocks noGrp="1"/>
          </p:cNvSpPr>
          <p:nvPr>
            <p:ph type="sldNum" sz="quarter" idx="2"/>
          </p:nvPr>
        </p:nvSpPr>
        <p:spPr>
          <a:xfrm>
            <a:off x="8806059" y="4724798"/>
            <a:ext cx="266182" cy="33525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7</a:t>
            </a:fld>
            <a:endParaRPr/>
          </a:p>
        </p:txBody>
      </p:sp>
    </p:spTree>
    <p:extLst>
      <p:ext uri="{BB962C8B-B14F-4D97-AF65-F5344CB8AC3E}">
        <p14:creationId xmlns:p14="http://schemas.microsoft.com/office/powerpoint/2010/main" val="377903987"/>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32">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32">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132">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iterate>
                                    <p:tmAbs val="0"/>
                                  </p:iterate>
                                  <p:childTnLst>
                                    <p:set>
                                      <p:cBhvr>
                                        <p:cTn id="14" fill="hold"/>
                                        <p:tgtEl>
                                          <p:spTgt spid="1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132">
                                            <p:txEl>
                                              <p:pRg st="3" end="3"/>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iterate>
                                    <p:tmAbs val="0"/>
                                  </p:iterate>
                                  <p:childTnLst>
                                    <p:set>
                                      <p:cBhvr>
                                        <p:cTn id="21" fill="hold"/>
                                        <p:tgtEl>
                                          <p:spTgt spid="132">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iterate>
                                    <p:tmAbs val="0"/>
                                  </p:iterate>
                                  <p:childTnLst>
                                    <p:set>
                                      <p:cBhvr>
                                        <p:cTn id="25" fill="hold"/>
                                        <p:tgtEl>
                                          <p:spTgt spid="13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ttps://www.ietf.org/…">
            <a:extLst>
              <a:ext uri="{FF2B5EF4-FFF2-40B4-BE49-F238E27FC236}">
                <a16:creationId xmlns="" xmlns:a16="http://schemas.microsoft.com/office/drawing/2014/main" id="{1AF4D680-0F97-9C49-9C2C-2BC43E2AD4A3}"/>
              </a:ext>
            </a:extLst>
          </p:cNvPr>
          <p:cNvSpPr txBox="1"/>
          <p:nvPr/>
        </p:nvSpPr>
        <p:spPr>
          <a:xfrm>
            <a:off x="754464" y="1647441"/>
            <a:ext cx="7635072" cy="139110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normAutofit lnSpcReduction="10000"/>
          </a:bodyPr>
          <a:lstStyle/>
          <a:p>
            <a:pPr>
              <a:defRPr sz="4200">
                <a:solidFill>
                  <a:srgbClr val="FFFFFF"/>
                </a:solidFill>
                <a:latin typeface="Open Sans Condensed"/>
                <a:ea typeface="Open Sans Condensed"/>
                <a:cs typeface="Open Sans Condensed"/>
                <a:sym typeface="Open Sans Condensed"/>
              </a:defRPr>
            </a:pPr>
            <a:r>
              <a:rPr lang="en-US" dirty="0"/>
              <a:t>The IETF and Related Organizations</a:t>
            </a:r>
            <a:endParaRPr dirty="0"/>
          </a:p>
        </p:txBody>
      </p:sp>
    </p:spTree>
    <p:extLst>
      <p:ext uri="{BB962C8B-B14F-4D97-AF65-F5344CB8AC3E}">
        <p14:creationId xmlns:p14="http://schemas.microsoft.com/office/powerpoint/2010/main" val="2852867903"/>
      </p:ext>
    </p:extLst>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74"/>
          <p:cNvSpPr txBox="1">
            <a:spLocks noGrp="1"/>
          </p:cNvSpPr>
          <p:nvPr>
            <p:ph type="title"/>
          </p:nvPr>
        </p:nvSpPr>
        <p:spPr>
          <a:prstGeom prst="rect">
            <a:avLst/>
          </a:prstGeom>
        </p:spPr>
        <p:txBody>
          <a:bodyPr/>
          <a:lstStyle/>
          <a:p>
            <a:pPr>
              <a:defRPr sz="2400">
                <a:solidFill>
                  <a:srgbClr val="0096FF"/>
                </a:solidFill>
              </a:defRPr>
            </a:pPr>
            <a:r>
              <a:rPr dirty="0">
                <a:hlinkClick r:id="rId3"/>
              </a:rPr>
              <a:t>https://www.ietf.org/about/mission/</a:t>
            </a:r>
            <a:endParaRPr dirty="0"/>
          </a:p>
          <a:p>
            <a:r>
              <a:rPr dirty="0"/>
              <a:t>IETF Mission</a:t>
            </a:r>
          </a:p>
        </p:txBody>
      </p:sp>
      <p:sp>
        <p:nvSpPr>
          <p:cNvPr id="154" name="Shape 75"/>
          <p:cNvSpPr txBox="1">
            <a:spLocks noGrp="1"/>
          </p:cNvSpPr>
          <p:nvPr>
            <p:ph type="body" idx="1"/>
          </p:nvPr>
        </p:nvSpPr>
        <p:spPr>
          <a:xfrm>
            <a:off x="471902" y="2128624"/>
            <a:ext cx="5195474" cy="2710201"/>
          </a:xfrm>
          <a:prstGeom prst="rect">
            <a:avLst/>
          </a:prstGeom>
        </p:spPr>
        <p:txBody>
          <a:bodyPr>
            <a:normAutofit/>
          </a:bodyPr>
          <a:lstStyle/>
          <a:p>
            <a:pPr marL="0" indent="0">
              <a:spcBef>
                <a:spcPts val="1600"/>
              </a:spcBef>
              <a:buSzTx/>
              <a:buNone/>
              <a:defRPr b="1">
                <a:latin typeface="Courier New"/>
                <a:ea typeface="Courier New"/>
                <a:cs typeface="Courier New"/>
                <a:sym typeface="Courier New"/>
              </a:defRPr>
            </a:pPr>
            <a:r>
              <a:rPr sz="2000" dirty="0"/>
              <a:t>The mission of the IETF is to make the Internet work better by producing high quality, relevant technical documents that influence the way people design, use, and manage the Internet. [</a:t>
            </a:r>
            <a:r>
              <a:rPr sz="2000" u="sng" dirty="0">
                <a:solidFill>
                  <a:schemeClr val="accent5"/>
                </a:solidFill>
                <a:uFill>
                  <a:solidFill>
                    <a:schemeClr val="accent5"/>
                  </a:solidFill>
                </a:uFill>
                <a:hlinkClick r:id="rId4"/>
              </a:rPr>
              <a:t>RFC 3935</a:t>
            </a:r>
            <a:r>
              <a:rPr sz="2000" dirty="0"/>
              <a:t>]</a:t>
            </a:r>
          </a:p>
        </p:txBody>
      </p:sp>
      <p:sp>
        <p:nvSpPr>
          <p:cNvPr id="155" name="Shape 77"/>
          <p:cNvSpPr txBox="1">
            <a:spLocks noGrp="1"/>
          </p:cNvSpPr>
          <p:nvPr>
            <p:ph type="sldNum" sz="quarter" idx="2"/>
          </p:nvPr>
        </p:nvSpPr>
        <p:spPr>
          <a:xfrm>
            <a:off x="8806059" y="4724798"/>
            <a:ext cx="266182" cy="33525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9</a:t>
            </a:fld>
            <a:endParaRPr/>
          </a:p>
        </p:txBody>
      </p:sp>
      <p:pic>
        <p:nvPicPr>
          <p:cNvPr id="2" name="Picture 1" descr="IETF-logo.gif"/>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067425" y="2414807"/>
            <a:ext cx="2729286" cy="1642534"/>
          </a:xfrm>
          <a:prstGeom prst="rect">
            <a:avLst/>
          </a:prstGeom>
        </p:spPr>
      </p:pic>
    </p:spTree>
  </p:cSld>
  <p:clrMapOvr>
    <a:masterClrMapping/>
  </p:clrMapOvr>
  <p:transition xmlns:p14="http://schemas.microsoft.com/office/powerpoint/2010/main" spd="med"/>
</p:sld>
</file>

<file path=ppt/theme/theme1.xml><?xml version="1.0" encoding="utf-8"?>
<a:theme xmlns:a="http://schemas.openxmlformats.org/drawingml/2006/main" name="Material">
  <a:themeElements>
    <a:clrScheme name="Material">
      <a:dk1>
        <a:srgbClr val="002D3C"/>
      </a:dk1>
      <a:lt1>
        <a:srgbClr val="4285F4"/>
      </a:lt1>
      <a:dk2>
        <a:srgbClr val="A7A7A7"/>
      </a:dk2>
      <a:lt2>
        <a:srgbClr val="535353"/>
      </a:lt2>
      <a:accent1>
        <a:srgbClr val="0277BD"/>
      </a:accent1>
      <a:accent2>
        <a:srgbClr val="0F9D58"/>
      </a:accent2>
      <a:accent3>
        <a:srgbClr val="DB4437"/>
      </a:accent3>
      <a:accent4>
        <a:srgbClr val="FAFAFA"/>
      </a:accent4>
      <a:accent5>
        <a:srgbClr val="4FC3F7"/>
      </a:accent5>
      <a:accent6>
        <a:srgbClr val="F4B400"/>
      </a:accent6>
      <a:hlink>
        <a:srgbClr val="0000FF"/>
      </a:hlink>
      <a:folHlink>
        <a:srgbClr val="FF00FF"/>
      </a:folHlink>
    </a:clrScheme>
    <a:fontScheme name="Material">
      <a:majorFont>
        <a:latin typeface="Helvetica"/>
        <a:ea typeface="Helvetica"/>
        <a:cs typeface="Helvetica"/>
      </a:majorFont>
      <a:minorFont>
        <a:latin typeface="Arial"/>
        <a:ea typeface="Arial"/>
        <a:cs typeface="Arial"/>
      </a:minorFont>
    </a:fontScheme>
    <a:fmtScheme name="Mate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4285F4"/>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4285F4"/>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aterial">
  <a:themeElements>
    <a:clrScheme name="Material">
      <a:dk1>
        <a:srgbClr val="000000"/>
      </a:dk1>
      <a:lt1>
        <a:srgbClr val="FFFFFF"/>
      </a:lt1>
      <a:dk2>
        <a:srgbClr val="A7A7A7"/>
      </a:dk2>
      <a:lt2>
        <a:srgbClr val="535353"/>
      </a:lt2>
      <a:accent1>
        <a:srgbClr val="0277BD"/>
      </a:accent1>
      <a:accent2>
        <a:srgbClr val="0F9D58"/>
      </a:accent2>
      <a:accent3>
        <a:srgbClr val="DB4437"/>
      </a:accent3>
      <a:accent4>
        <a:srgbClr val="FAFAFA"/>
      </a:accent4>
      <a:accent5>
        <a:srgbClr val="4FC3F7"/>
      </a:accent5>
      <a:accent6>
        <a:srgbClr val="F4B400"/>
      </a:accent6>
      <a:hlink>
        <a:srgbClr val="0000FF"/>
      </a:hlink>
      <a:folHlink>
        <a:srgbClr val="FF00FF"/>
      </a:folHlink>
    </a:clrScheme>
    <a:fontScheme name="Material">
      <a:majorFont>
        <a:latin typeface="Helvetica"/>
        <a:ea typeface="Helvetica"/>
        <a:cs typeface="Helvetica"/>
      </a:majorFont>
      <a:minorFont>
        <a:latin typeface="Arial"/>
        <a:ea typeface="Arial"/>
        <a:cs typeface="Arial"/>
      </a:minorFont>
    </a:fontScheme>
    <a:fmtScheme name="Mate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4285F4"/>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4285F4"/>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11643</TotalTime>
  <Words>3899</Words>
  <Application>Microsoft Macintosh PowerPoint</Application>
  <PresentationFormat>On-screen Show (16:9)</PresentationFormat>
  <Paragraphs>422</Paragraphs>
  <Slides>38</Slides>
  <Notes>33</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Material</vt:lpstr>
      <vt:lpstr>Internet Engineering Task Force Newcomers’ Overview</vt:lpstr>
      <vt:lpstr>Information</vt:lpstr>
      <vt:lpstr>PowerPoint Presentation</vt:lpstr>
      <vt:lpstr>https://www.ietf.org/about/note-well/ IETF Note Well</vt:lpstr>
      <vt:lpstr>https://www.ietf.org/about/note-well/ IETF Note Well (cont.)</vt:lpstr>
      <vt:lpstr>https://www.ietf.org/how/meetings/102/newcomers Newcomer Activities @ IETF 103 </vt:lpstr>
      <vt:lpstr>https://www.ietf.org/about/participate/ Scope: Preparing for an IETF Meeting</vt:lpstr>
      <vt:lpstr>PowerPoint Presentation</vt:lpstr>
      <vt:lpstr>https://www.ietf.org/about/mission/ IETF Mission</vt:lpstr>
      <vt:lpstr>The IETF is …</vt:lpstr>
      <vt:lpstr>IETF Areas</vt:lpstr>
      <vt:lpstr>The IETF and Consensus</vt:lpstr>
      <vt:lpstr>IETF Culture</vt:lpstr>
      <vt:lpstr>Alphabet soup</vt:lpstr>
      <vt:lpstr>Who does what?</vt:lpstr>
      <vt:lpstr>PowerPoint Presentation</vt:lpstr>
      <vt:lpstr>The IETF Meeting week</vt:lpstr>
      <vt:lpstr>IETF Meeting week (cont)</vt:lpstr>
      <vt:lpstr>Working Groups</vt:lpstr>
      <vt:lpstr>Birds-of-a-Feather (BOF)</vt:lpstr>
      <vt:lpstr>General Meeting Etiquette</vt:lpstr>
      <vt:lpstr>IETF Session Etiquette</vt:lpstr>
      <vt:lpstr>Internet Research Task Force</vt:lpstr>
      <vt:lpstr>Area Sessions, Plenaries, and lunch talks</vt:lpstr>
      <vt:lpstr>Hackathons, Code Sprints, Code Lounge</vt:lpstr>
      <vt:lpstr>Networking and Social Events</vt:lpstr>
      <vt:lpstr>PowerPoint Presentation</vt:lpstr>
      <vt:lpstr>Key People</vt:lpstr>
      <vt:lpstr>The Ombudsteam</vt:lpstr>
      <vt:lpstr>Dots &amp; Ribbons (Who’s Who!)</vt:lpstr>
      <vt:lpstr>Meeting Specific Links</vt:lpstr>
      <vt:lpstr>More Meeting Resources</vt:lpstr>
      <vt:lpstr>Information</vt:lpstr>
      <vt:lpstr>https://www.ietf.org/how/meetings/103/remote Remote Participation</vt:lpstr>
      <vt:lpstr>https://tickets.meeting.ietf.org/wiki/IETF103network The Network @ IETF</vt:lpstr>
      <vt:lpstr>Jabber</vt:lpstr>
      <vt:lpstr>Above all: Enjoy!</vt:lpstr>
      <vt:lpstr>https://www.surveymonkey.com/r/102newcomers Questions or Feedback?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Engineering Task Force Newcomers’ Overview</dc:title>
  <cp:lastModifiedBy>Mirjam Kuehne</cp:lastModifiedBy>
  <cp:revision>101</cp:revision>
  <cp:lastPrinted>2018-03-18T10:32:17Z</cp:lastPrinted>
  <dcterms:modified xsi:type="dcterms:W3CDTF">2018-09-25T14:37:27Z</dcterms:modified>
</cp:coreProperties>
</file>